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62" r:id="rId2"/>
    <p:sldId id="322" r:id="rId3"/>
    <p:sldId id="323" r:id="rId4"/>
    <p:sldId id="351" r:id="rId5"/>
    <p:sldId id="353" r:id="rId6"/>
    <p:sldId id="360" r:id="rId7"/>
    <p:sldId id="348" r:id="rId8"/>
    <p:sldId id="335" r:id="rId9"/>
    <p:sldId id="345" r:id="rId10"/>
    <p:sldId id="355" r:id="rId11"/>
    <p:sldId id="354" r:id="rId12"/>
    <p:sldId id="356" r:id="rId13"/>
    <p:sldId id="343" r:id="rId14"/>
    <p:sldId id="357" r:id="rId15"/>
    <p:sldId id="358" r:id="rId16"/>
    <p:sldId id="344" r:id="rId17"/>
    <p:sldId id="314" r:id="rId18"/>
    <p:sldId id="349" r:id="rId19"/>
    <p:sldId id="352" r:id="rId20"/>
    <p:sldId id="320" r:id="rId21"/>
    <p:sldId id="346" r:id="rId22"/>
    <p:sldId id="359"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E96"/>
    <a:srgbClr val="F46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6"/>
    <p:restoredTop sz="80969" autoAdjust="0"/>
  </p:normalViewPr>
  <p:slideViewPr>
    <p:cSldViewPr snapToGrid="0" snapToObjects="1">
      <p:cViewPr varScale="1">
        <p:scale>
          <a:sx n="93" d="100"/>
          <a:sy n="93" d="100"/>
        </p:scale>
        <p:origin x="1158"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9FCAFB8A-763B-4564-9D63-785A9FA4344C}" type="datetimeFigureOut">
              <a:rPr lang="en-US" smtClean="0"/>
              <a:t>3/1/2020</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2A26B862-F252-4EFA-8CFA-18712CB895D4}" type="slidenum">
              <a:rPr lang="en-US" smtClean="0"/>
              <a:t>‹#›</a:t>
            </a:fld>
            <a:endParaRPr lang="en-US"/>
          </a:p>
        </p:txBody>
      </p:sp>
    </p:spTree>
    <p:extLst>
      <p:ext uri="{BB962C8B-B14F-4D97-AF65-F5344CB8AC3E}">
        <p14:creationId xmlns:p14="http://schemas.microsoft.com/office/powerpoint/2010/main" val="159914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2</a:t>
            </a:fld>
            <a:endParaRPr lang="en-US"/>
          </a:p>
        </p:txBody>
      </p:sp>
    </p:spTree>
    <p:extLst>
      <p:ext uri="{BB962C8B-B14F-4D97-AF65-F5344CB8AC3E}">
        <p14:creationId xmlns:p14="http://schemas.microsoft.com/office/powerpoint/2010/main" val="395431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A26B862-F252-4EFA-8CFA-18712CB895D4}" type="slidenum">
              <a:rPr lang="en-US" smtClean="0"/>
              <a:t>17</a:t>
            </a:fld>
            <a:endParaRPr lang="en-US"/>
          </a:p>
        </p:txBody>
      </p:sp>
    </p:spTree>
    <p:extLst>
      <p:ext uri="{BB962C8B-B14F-4D97-AF65-F5344CB8AC3E}">
        <p14:creationId xmlns:p14="http://schemas.microsoft.com/office/powerpoint/2010/main" val="74015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pPr defTabSz="942289">
              <a:defRPr/>
            </a:pPr>
            <a:fld id="{2A26B862-F252-4EFA-8CFA-18712CB895D4}" type="slidenum">
              <a:rPr lang="en-US">
                <a:solidFill>
                  <a:prstClr val="black"/>
                </a:solidFill>
                <a:latin typeface="Calibri"/>
              </a:rPr>
              <a:pPr defTabSz="942289">
                <a:defRPr/>
              </a:pPr>
              <a:t>18</a:t>
            </a:fld>
            <a:endParaRPr lang="en-US">
              <a:solidFill>
                <a:prstClr val="black"/>
              </a:solidFill>
              <a:latin typeface="Calibri"/>
            </a:endParaRPr>
          </a:p>
        </p:txBody>
      </p:sp>
    </p:spTree>
    <p:extLst>
      <p:ext uri="{BB962C8B-B14F-4D97-AF65-F5344CB8AC3E}">
        <p14:creationId xmlns:p14="http://schemas.microsoft.com/office/powerpoint/2010/main" val="3223880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19</a:t>
            </a:fld>
            <a:endParaRPr lang="en-US"/>
          </a:p>
        </p:txBody>
      </p:sp>
    </p:spTree>
    <p:extLst>
      <p:ext uri="{BB962C8B-B14F-4D97-AF65-F5344CB8AC3E}">
        <p14:creationId xmlns:p14="http://schemas.microsoft.com/office/powerpoint/2010/main" val="18915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2A26B862-F252-4EFA-8CFA-18712CB895D4}" type="slidenum">
              <a:rPr lang="en-US" smtClean="0"/>
              <a:t>20</a:t>
            </a:fld>
            <a:endParaRPr lang="en-US"/>
          </a:p>
        </p:txBody>
      </p:sp>
    </p:spTree>
    <p:extLst>
      <p:ext uri="{BB962C8B-B14F-4D97-AF65-F5344CB8AC3E}">
        <p14:creationId xmlns:p14="http://schemas.microsoft.com/office/powerpoint/2010/main" val="236442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pPr defTabSz="942289">
              <a:defRPr/>
            </a:pPr>
            <a:fld id="{2A26B862-F252-4EFA-8CFA-18712CB895D4}" type="slidenum">
              <a:rPr lang="en-US">
                <a:solidFill>
                  <a:prstClr val="black"/>
                </a:solidFill>
                <a:latin typeface="Calibri"/>
              </a:rPr>
              <a:pPr defTabSz="942289">
                <a:defRPr/>
              </a:pPr>
              <a:t>21</a:t>
            </a:fld>
            <a:endParaRPr lang="en-US">
              <a:solidFill>
                <a:prstClr val="black"/>
              </a:solidFill>
              <a:latin typeface="Calibri"/>
            </a:endParaRPr>
          </a:p>
        </p:txBody>
      </p:sp>
    </p:spTree>
    <p:extLst>
      <p:ext uri="{BB962C8B-B14F-4D97-AF65-F5344CB8AC3E}">
        <p14:creationId xmlns:p14="http://schemas.microsoft.com/office/powerpoint/2010/main" val="1631867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pPr defTabSz="942289"/>
            <a:fld id="{2A26B862-F252-4EFA-8CFA-18712CB895D4}" type="slidenum">
              <a:rPr lang="en-US">
                <a:solidFill>
                  <a:prstClr val="black"/>
                </a:solidFill>
                <a:latin typeface="Calibri"/>
              </a:rPr>
              <a:pPr defTabSz="942289"/>
              <a:t>22</a:t>
            </a:fld>
            <a:endParaRPr lang="en-US">
              <a:solidFill>
                <a:prstClr val="black"/>
              </a:solidFill>
              <a:latin typeface="Calibri"/>
            </a:endParaRPr>
          </a:p>
        </p:txBody>
      </p:sp>
    </p:spTree>
    <p:extLst>
      <p:ext uri="{BB962C8B-B14F-4D97-AF65-F5344CB8AC3E}">
        <p14:creationId xmlns:p14="http://schemas.microsoft.com/office/powerpoint/2010/main" val="267394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2A26B862-F252-4EFA-8CFA-18712CB895D4}" type="slidenum">
              <a:rPr lang="en-US">
                <a:solidFill>
                  <a:prstClr val="black"/>
                </a:solidFill>
                <a:latin typeface="Calibri"/>
              </a:rPr>
              <a:pPr defTabSz="942289">
                <a:defRPr/>
              </a:pPr>
              <a:t>3</a:t>
            </a:fld>
            <a:endParaRPr lang="en-US">
              <a:solidFill>
                <a:prstClr val="black"/>
              </a:solidFill>
              <a:latin typeface="Calibri"/>
            </a:endParaRPr>
          </a:p>
        </p:txBody>
      </p:sp>
    </p:spTree>
    <p:extLst>
      <p:ext uri="{BB962C8B-B14F-4D97-AF65-F5344CB8AC3E}">
        <p14:creationId xmlns:p14="http://schemas.microsoft.com/office/powerpoint/2010/main" val="97929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4</a:t>
            </a:fld>
            <a:endParaRPr lang="en-US"/>
          </a:p>
        </p:txBody>
      </p:sp>
    </p:spTree>
    <p:extLst>
      <p:ext uri="{BB962C8B-B14F-4D97-AF65-F5344CB8AC3E}">
        <p14:creationId xmlns:p14="http://schemas.microsoft.com/office/powerpoint/2010/main" val="206431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2A26B862-F252-4EFA-8CFA-18712CB895D4}" type="slidenum">
              <a:rPr lang="en-US">
                <a:solidFill>
                  <a:prstClr val="black"/>
                </a:solidFill>
                <a:latin typeface="Calibri"/>
              </a:rPr>
              <a:pPr defTabSz="942289">
                <a:defRPr/>
              </a:pPr>
              <a:t>5</a:t>
            </a:fld>
            <a:endParaRPr lang="en-US">
              <a:solidFill>
                <a:prstClr val="black"/>
              </a:solidFill>
              <a:latin typeface="Calibri"/>
            </a:endParaRPr>
          </a:p>
        </p:txBody>
      </p:sp>
    </p:spTree>
    <p:extLst>
      <p:ext uri="{BB962C8B-B14F-4D97-AF65-F5344CB8AC3E}">
        <p14:creationId xmlns:p14="http://schemas.microsoft.com/office/powerpoint/2010/main" val="97929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7</a:t>
            </a:fld>
            <a:endParaRPr lang="en-US"/>
          </a:p>
        </p:txBody>
      </p:sp>
    </p:spTree>
    <p:extLst>
      <p:ext uri="{BB962C8B-B14F-4D97-AF65-F5344CB8AC3E}">
        <p14:creationId xmlns:p14="http://schemas.microsoft.com/office/powerpoint/2010/main" val="348409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 minute</a:t>
            </a:r>
          </a:p>
          <a:p>
            <a:r>
              <a:rPr lang="en-US" b="1" cap="all" dirty="0"/>
              <a:t>say: </a:t>
            </a:r>
            <a:r>
              <a:rPr lang="en-US" dirty="0"/>
              <a:t>Have you ever wondered why it’s so easy to work with some people and more challenging to work with others? Let’s begin by looking at some basic differences among people. In the front of the room, I have a poster labeled “</a:t>
            </a:r>
            <a:r>
              <a:rPr lang="en-US" b="1" dirty="0"/>
              <a:t>Fast-Paced &amp; Outspoken</a:t>
            </a:r>
            <a:r>
              <a:rPr lang="en-US" dirty="0"/>
              <a:t>.” The other words on this chart are “Active,” “Assertive,” “Dynamic,” and “Bold.” In the back of the room, there is another poster labeled “</a:t>
            </a:r>
            <a:r>
              <a:rPr lang="en-US" b="1" dirty="0"/>
              <a:t>Cautious &amp; Reflective</a:t>
            </a:r>
            <a:r>
              <a:rPr lang="en-US" dirty="0"/>
              <a:t>.” The other words on this chart are “Moderate-Paced,” “Calm,” “Methodical,” and “Thoughtful.” </a:t>
            </a:r>
          </a:p>
          <a:p>
            <a:pPr defTabSz="942289">
              <a:defRPr/>
            </a:pPr>
            <a:endParaRPr lang="en-US" dirty="0"/>
          </a:p>
        </p:txBody>
      </p:sp>
      <p:sp>
        <p:nvSpPr>
          <p:cNvPr id="4" name="Slide Number Placeholder 3"/>
          <p:cNvSpPr>
            <a:spLocks noGrp="1"/>
          </p:cNvSpPr>
          <p:nvPr>
            <p:ph type="sldNum" sz="quarter" idx="5"/>
          </p:nvPr>
        </p:nvSpPr>
        <p:spPr/>
        <p:txBody>
          <a:bodyPr/>
          <a:lstStyle/>
          <a:p>
            <a:pPr defTabSz="942289">
              <a:defRPr/>
            </a:pPr>
            <a:fld id="{2A26B862-F252-4EFA-8CFA-18712CB895D4}" type="slidenum">
              <a:rPr lang="en-US">
                <a:solidFill>
                  <a:prstClr val="black"/>
                </a:solidFill>
                <a:latin typeface="Calibri"/>
              </a:rPr>
              <a:pPr defTabSz="942289">
                <a:defRPr/>
              </a:pPr>
              <a:t>8</a:t>
            </a:fld>
            <a:endParaRPr lang="en-US">
              <a:solidFill>
                <a:prstClr val="black"/>
              </a:solidFill>
              <a:latin typeface="Calibri"/>
            </a:endParaRPr>
          </a:p>
        </p:txBody>
      </p:sp>
    </p:spTree>
    <p:extLst>
      <p:ext uri="{BB962C8B-B14F-4D97-AF65-F5344CB8AC3E}">
        <p14:creationId xmlns:p14="http://schemas.microsoft.com/office/powerpoint/2010/main" val="242346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11</a:t>
            </a:fld>
            <a:endParaRPr lang="en-US"/>
          </a:p>
        </p:txBody>
      </p:sp>
    </p:spTree>
    <p:extLst>
      <p:ext uri="{BB962C8B-B14F-4D97-AF65-F5344CB8AC3E}">
        <p14:creationId xmlns:p14="http://schemas.microsoft.com/office/powerpoint/2010/main" val="175347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13</a:t>
            </a:fld>
            <a:endParaRPr lang="en-US"/>
          </a:p>
        </p:txBody>
      </p:sp>
    </p:spTree>
    <p:extLst>
      <p:ext uri="{BB962C8B-B14F-4D97-AF65-F5344CB8AC3E}">
        <p14:creationId xmlns:p14="http://schemas.microsoft.com/office/powerpoint/2010/main" val="15873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2A26B862-F252-4EFA-8CFA-18712CB895D4}" type="slidenum">
              <a:rPr lang="en-US" smtClean="0"/>
              <a:t>16</a:t>
            </a:fld>
            <a:endParaRPr lang="en-US"/>
          </a:p>
        </p:txBody>
      </p:sp>
    </p:spTree>
    <p:extLst>
      <p:ext uri="{BB962C8B-B14F-4D97-AF65-F5344CB8AC3E}">
        <p14:creationId xmlns:p14="http://schemas.microsoft.com/office/powerpoint/2010/main" val="3139764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mailto:Info@GoToAAG.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43548"/>
            <a:ext cx="9144000" cy="1391856"/>
          </a:xfrm>
        </p:spPr>
        <p:txBody>
          <a:bodyPr anchor="t"/>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4035616"/>
            <a:ext cx="9144000" cy="2108973"/>
          </a:xfrm>
        </p:spPr>
        <p:txBody>
          <a:bodyPr/>
          <a:lstStyle>
            <a:lvl1pPr marL="0" indent="0" algn="ctr">
              <a:buNone/>
              <a:defRPr sz="20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66814" y="6606034"/>
            <a:ext cx="2068542" cy="201166"/>
          </a:xfrm>
        </p:spPr>
        <p:txBody>
          <a:bodyPr/>
          <a:lstStyle/>
          <a:p>
            <a:fld id="{B2446C75-111E-4B02-B8A1-ACF83BA57328}" type="datetime1">
              <a:rPr lang="en-US" smtClean="0"/>
              <a:t>3/1/2020</a:t>
            </a:fld>
            <a:endParaRPr lang="en-US"/>
          </a:p>
        </p:txBody>
      </p:sp>
      <p:sp>
        <p:nvSpPr>
          <p:cNvPr id="5" name="Footer Placeholder 4"/>
          <p:cNvSpPr>
            <a:spLocks noGrp="1"/>
          </p:cNvSpPr>
          <p:nvPr>
            <p:ph type="ftr" sz="quarter" idx="11"/>
          </p:nvPr>
        </p:nvSpPr>
        <p:spPr/>
        <p:txBody>
          <a:bodyPr/>
          <a:lstStyle/>
          <a:p>
            <a:r>
              <a:rPr lang="en-US"/>
              <a:t>Austin Alliance Group ©</a:t>
            </a:r>
          </a:p>
        </p:txBody>
      </p:sp>
      <p:sp>
        <p:nvSpPr>
          <p:cNvPr id="6" name="Slide Number Placeholder 5"/>
          <p:cNvSpPr>
            <a:spLocks noGrp="1"/>
          </p:cNvSpPr>
          <p:nvPr>
            <p:ph type="sldNum" sz="quarter" idx="12"/>
          </p:nvPr>
        </p:nvSpPr>
        <p:spPr/>
        <p:txBody>
          <a:bodyPr/>
          <a:lstStyle/>
          <a:p>
            <a:fld id="{3F30C4EC-A959-5B47-9045-1F8EA3588AE9}" type="slidenum">
              <a:rPr lang="en-US" smtClean="0"/>
              <a:t>‹#›</a:t>
            </a:fld>
            <a:endParaRPr lang="en-US"/>
          </a:p>
        </p:txBody>
      </p:sp>
      <p:sp>
        <p:nvSpPr>
          <p:cNvPr id="7" name="Rectangle 6">
            <a:extLst>
              <a:ext uri="{FF2B5EF4-FFF2-40B4-BE49-F238E27FC236}">
                <a16:creationId xmlns:a16="http://schemas.microsoft.com/office/drawing/2014/main" id="{A7893D90-DFB8-4387-BE42-956E5DD71C5E}"/>
              </a:ext>
            </a:extLst>
          </p:cNvPr>
          <p:cNvSpPr/>
          <p:nvPr userDrawn="1"/>
        </p:nvSpPr>
        <p:spPr>
          <a:xfrm>
            <a:off x="0" y="1"/>
            <a:ext cx="12192000" cy="397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6A3553-67CA-431F-8A0D-A77D08E0653B}"/>
              </a:ext>
            </a:extLst>
          </p:cNvPr>
          <p:cNvSpPr/>
          <p:nvPr userDrawn="1"/>
        </p:nvSpPr>
        <p:spPr>
          <a:xfrm>
            <a:off x="3127513" y="1"/>
            <a:ext cx="5936974" cy="397565"/>
          </a:xfrm>
          <a:prstGeom prst="rect">
            <a:avLst/>
          </a:prstGeom>
          <a:solidFill>
            <a:srgbClr val="711E96"/>
          </a:solidFill>
          <a:ln>
            <a:solidFill>
              <a:srgbClr val="711E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9D65D0-7A6F-4849-8989-43F66B512F4D}"/>
              </a:ext>
            </a:extLst>
          </p:cNvPr>
          <p:cNvSpPr/>
          <p:nvPr userDrawn="1"/>
        </p:nvSpPr>
        <p:spPr>
          <a:xfrm>
            <a:off x="0" y="516835"/>
            <a:ext cx="12192000" cy="145774"/>
          </a:xfrm>
          <a:prstGeom prst="rect">
            <a:avLst/>
          </a:prstGeom>
          <a:solidFill>
            <a:srgbClr val="711E96"/>
          </a:solidFill>
          <a:ln>
            <a:solidFill>
              <a:srgbClr val="711E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FEF850-A694-48EB-BED3-2A90B6CFB6DA}"/>
              </a:ext>
            </a:extLst>
          </p:cNvPr>
          <p:cNvSpPr/>
          <p:nvPr userDrawn="1"/>
        </p:nvSpPr>
        <p:spPr>
          <a:xfrm>
            <a:off x="0" y="6460436"/>
            <a:ext cx="12192000" cy="397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C419AE-411E-4258-A077-9B33E82A3DA0}"/>
              </a:ext>
            </a:extLst>
          </p:cNvPr>
          <p:cNvSpPr/>
          <p:nvPr userDrawn="1"/>
        </p:nvSpPr>
        <p:spPr>
          <a:xfrm>
            <a:off x="3127513" y="6460435"/>
            <a:ext cx="5936974" cy="397565"/>
          </a:xfrm>
          <a:prstGeom prst="rect">
            <a:avLst/>
          </a:prstGeom>
          <a:solidFill>
            <a:srgbClr val="F46B00"/>
          </a:solidFill>
          <a:ln>
            <a:solidFill>
              <a:srgbClr val="F4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2A531D-158C-4FA9-BFFD-F0A014A6A0C7}"/>
              </a:ext>
            </a:extLst>
          </p:cNvPr>
          <p:cNvSpPr/>
          <p:nvPr userDrawn="1"/>
        </p:nvSpPr>
        <p:spPr>
          <a:xfrm>
            <a:off x="0" y="6195391"/>
            <a:ext cx="12192000" cy="145774"/>
          </a:xfrm>
          <a:prstGeom prst="rect">
            <a:avLst/>
          </a:prstGeom>
          <a:solidFill>
            <a:srgbClr val="F46B00"/>
          </a:solidFill>
          <a:ln>
            <a:solidFill>
              <a:srgbClr val="F4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8F5E1D8-E12E-415C-8683-A93C1A6C05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7" t="21608" r="11868" b="20144"/>
          <a:stretch/>
        </p:blipFill>
        <p:spPr>
          <a:xfrm>
            <a:off x="4889369" y="601382"/>
            <a:ext cx="2413262" cy="1747152"/>
          </a:xfrm>
          <a:prstGeom prst="rect">
            <a:avLst/>
          </a:prstGeom>
        </p:spPr>
      </p:pic>
    </p:spTree>
    <p:extLst>
      <p:ext uri="{BB962C8B-B14F-4D97-AF65-F5344CB8AC3E}">
        <p14:creationId xmlns:p14="http://schemas.microsoft.com/office/powerpoint/2010/main" val="57199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6"/>
            <a:ext cx="6172201"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260BD0-545B-42AF-9599-BAF288C93D03}" type="datetime1">
              <a:rPr lang="en-US" smtClean="0"/>
              <a:t>3/1/2020</a:t>
            </a:fld>
            <a:endParaRPr lang="en-US"/>
          </a:p>
        </p:txBody>
      </p:sp>
      <p:sp>
        <p:nvSpPr>
          <p:cNvPr id="6" name="Footer Placeholder 5"/>
          <p:cNvSpPr>
            <a:spLocks noGrp="1"/>
          </p:cNvSpPr>
          <p:nvPr>
            <p:ph type="ftr" sz="quarter" idx="11"/>
          </p:nvPr>
        </p:nvSpPr>
        <p:spPr/>
        <p:txBody>
          <a:bodyPr/>
          <a:lstStyle/>
          <a:p>
            <a:r>
              <a:rPr lang="en-US"/>
              <a:t>Austin Alliance Group ©</a:t>
            </a:r>
          </a:p>
        </p:txBody>
      </p:sp>
      <p:sp>
        <p:nvSpPr>
          <p:cNvPr id="7" name="Slide Number Placeholder 6"/>
          <p:cNvSpPr>
            <a:spLocks noGrp="1"/>
          </p:cNvSpPr>
          <p:nvPr>
            <p:ph type="sldNum" sz="quarter" idx="12"/>
          </p:nvPr>
        </p:nvSpPr>
        <p:spPr/>
        <p:txBody>
          <a:bodyPr/>
          <a:lstStyle/>
          <a:p>
            <a:fld id="{3F30C4EC-A959-5B47-9045-1F8EA3588AE9}" type="slidenum">
              <a:rPr lang="en-US" smtClean="0"/>
              <a:t>‹#›</a:t>
            </a:fld>
            <a:endParaRPr lang="en-US"/>
          </a:p>
        </p:txBody>
      </p:sp>
      <p:grpSp>
        <p:nvGrpSpPr>
          <p:cNvPr id="8" name="Group 7">
            <a:extLst>
              <a:ext uri="{FF2B5EF4-FFF2-40B4-BE49-F238E27FC236}">
                <a16:creationId xmlns:a16="http://schemas.microsoft.com/office/drawing/2014/main" id="{BF970EA9-54A0-48DA-BD91-0E5013F6BAA4}"/>
              </a:ext>
            </a:extLst>
          </p:cNvPr>
          <p:cNvGrpSpPr/>
          <p:nvPr userDrawn="1"/>
        </p:nvGrpSpPr>
        <p:grpSpPr>
          <a:xfrm>
            <a:off x="0" y="6090951"/>
            <a:ext cx="866814" cy="782393"/>
            <a:chOff x="0" y="4966273"/>
            <a:chExt cx="866814" cy="782393"/>
          </a:xfrm>
        </p:grpSpPr>
        <p:sp>
          <p:nvSpPr>
            <p:cNvPr id="9" name="Rectangle 8">
              <a:extLst>
                <a:ext uri="{FF2B5EF4-FFF2-40B4-BE49-F238E27FC236}">
                  <a16:creationId xmlns:a16="http://schemas.microsoft.com/office/drawing/2014/main" id="{CE09CB71-A5A9-40B7-9534-BB10CD40A680}"/>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0386C9-936F-4791-A340-B8D5E5AAAD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179319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3080164"/>
            <a:ext cx="12192000" cy="636712"/>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sp>
        <p:nvSpPr>
          <p:cNvPr id="8" name="Media Placeholder 3"/>
          <p:cNvSpPr>
            <a:spLocks noGrp="1"/>
          </p:cNvSpPr>
          <p:nvPr>
            <p:ph type="media" sz="quarter" idx="10" hasCustomPrompt="1"/>
          </p:nvPr>
        </p:nvSpPr>
        <p:spPr>
          <a:xfrm>
            <a:off x="0" y="838200"/>
            <a:ext cx="12192000" cy="5105400"/>
          </a:xfrm>
          <a:ln>
            <a:noFill/>
          </a:ln>
        </p:spPr>
        <p:txBody>
          <a:bodyPr/>
          <a:lstStyle>
            <a:lvl1pPr>
              <a:defRPr>
                <a:solidFill>
                  <a:srgbClr val="DCDEE0"/>
                </a:solidFill>
              </a:defRPr>
            </a:lvl1pPr>
          </a:lstStyle>
          <a:p>
            <a:r>
              <a:rPr lang="en-US" dirty="0"/>
              <a:t>Media</a:t>
            </a:r>
          </a:p>
        </p:txBody>
      </p:sp>
      <p:pic>
        <p:nvPicPr>
          <p:cNvPr id="10" name="Picture 2" descr="X:\Digital Assets\Logos_Branding\Logos\Five Behaviors\Secondary\Five Behaviors_Logo_Horz-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45600" y="228600"/>
            <a:ext cx="2766008" cy="4114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lvl1pPr>
              <a:defRPr>
                <a:solidFill>
                  <a:schemeClr val="bg1"/>
                </a:solidFill>
              </a:defRPr>
            </a:lvl1pPr>
          </a:lstStyle>
          <a:p>
            <a:fld id="{83886CBC-63B4-4F70-ACCF-4D272177448F}" type="slidenum">
              <a:rPr lang="en-US" smtClean="0"/>
              <a:pPr/>
              <a:t>‹#›</a:t>
            </a:fld>
            <a:endParaRPr lang="en-US" dirty="0"/>
          </a:p>
        </p:txBody>
      </p:sp>
    </p:spTree>
    <p:extLst>
      <p:ext uri="{BB962C8B-B14F-4D97-AF65-F5344CB8AC3E}">
        <p14:creationId xmlns:p14="http://schemas.microsoft.com/office/powerpoint/2010/main" val="2463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5DFE76-C900-489B-98DF-B30C9431F1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7" t="21608" r="11868" b="20144"/>
          <a:stretch/>
        </p:blipFill>
        <p:spPr>
          <a:xfrm>
            <a:off x="4889369" y="601382"/>
            <a:ext cx="2413262" cy="1747152"/>
          </a:xfrm>
          <a:prstGeom prst="rect">
            <a:avLst/>
          </a:prstGeom>
        </p:spPr>
      </p:pic>
      <p:pic>
        <p:nvPicPr>
          <p:cNvPr id="14" name="Picture 2" descr="DiSC NINJA">
            <a:extLst>
              <a:ext uri="{FF2B5EF4-FFF2-40B4-BE49-F238E27FC236}">
                <a16:creationId xmlns:a16="http://schemas.microsoft.com/office/drawing/2014/main" id="{764BC86B-D57E-46AF-AC7D-D21A432021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08134" y="5544975"/>
            <a:ext cx="2775731" cy="7116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EECA7CE-3028-4635-8943-EEC6469AC0F0}"/>
              </a:ext>
            </a:extLst>
          </p:cNvPr>
          <p:cNvSpPr/>
          <p:nvPr userDrawn="1"/>
        </p:nvSpPr>
        <p:spPr>
          <a:xfrm>
            <a:off x="1184518" y="2706442"/>
            <a:ext cx="9784934" cy="2267287"/>
          </a:xfrm>
          <a:prstGeom prst="rect">
            <a:avLst/>
          </a:prstGeom>
        </p:spPr>
        <p:txBody>
          <a:bodyPr wrap="square">
            <a:spAutoFit/>
          </a:bodyPr>
          <a:lstStyle/>
          <a:p>
            <a:pPr marL="0" marR="0" lvl="0" indent="0" algn="ctr" defTabSz="914396"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723 W University Ave, Suite 110-416</a:t>
            </a:r>
            <a:r>
              <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rPr>
              <a:t>, Georgetown, Texas 78626</a:t>
            </a:r>
          </a:p>
          <a:p>
            <a:pPr marL="0" marR="0" lvl="0" indent="0" algn="ctr" defTabSz="914396"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rPr>
              <a:t>512-835-1343  </a:t>
            </a:r>
          </a:p>
          <a:p>
            <a:pPr marL="0" marR="0" lvl="0" indent="0" algn="ctr" defTabSz="914396"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hlinkClick r:id="rId4">
                  <a:extLst>
                    <a:ext uri="{A12FA001-AC4F-418D-AE19-62706E023703}">
                      <ahyp:hlinkClr xmlns:ahyp="http://schemas.microsoft.com/office/drawing/2018/hyperlinkcolor" val="tx"/>
                    </a:ext>
                  </a:extLst>
                </a:hlinkClick>
              </a:rPr>
              <a:t>Info@GoToAAG.com</a:t>
            </a:r>
            <a:endPar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endParaRPr>
          </a:p>
          <a:p>
            <a:pPr marL="0" marR="0" lvl="0" indent="0" algn="ctr" defTabSz="914396"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endParaRPr>
          </a:p>
          <a:p>
            <a:pPr marL="0" marR="0" lvl="0" indent="0" algn="ctr" defTabSz="914396"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venir Roman" charset="0"/>
                <a:ea typeface="Avenir Roman" charset="0"/>
                <a:cs typeface="Avenir Roman" charset="0"/>
              </a:rPr>
              <a:t>www.AustinAllianceGroup.com | www.PivotU.com | www.DISCninja.com</a:t>
            </a:r>
          </a:p>
        </p:txBody>
      </p:sp>
    </p:spTree>
    <p:extLst>
      <p:ext uri="{BB962C8B-B14F-4D97-AF65-F5344CB8AC3E}">
        <p14:creationId xmlns:p14="http://schemas.microsoft.com/office/powerpoint/2010/main" val="2836192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C4E2500-1239-40F6-BE09-60D302790FE4}" type="datetime1">
              <a:rPr lang="en-US" smtClean="0"/>
              <a:t>3/1/2020</a:t>
            </a:fld>
            <a:endParaRPr lang="en-US"/>
          </a:p>
        </p:txBody>
      </p:sp>
      <p:sp>
        <p:nvSpPr>
          <p:cNvPr id="5" name="Footer Placeholder 4"/>
          <p:cNvSpPr>
            <a:spLocks noGrp="1"/>
          </p:cNvSpPr>
          <p:nvPr>
            <p:ph type="ftr" sz="quarter" idx="11"/>
          </p:nvPr>
        </p:nvSpPr>
        <p:spPr/>
        <p:txBody>
          <a:bodyPr/>
          <a:lstStyle/>
          <a:p>
            <a:r>
              <a:rPr lang="en-US"/>
              <a:t>Austin Alliance Group ©</a:t>
            </a:r>
          </a:p>
        </p:txBody>
      </p:sp>
      <p:sp>
        <p:nvSpPr>
          <p:cNvPr id="6" name="Slide Number Placeholder 5"/>
          <p:cNvSpPr>
            <a:spLocks noGrp="1"/>
          </p:cNvSpPr>
          <p:nvPr>
            <p:ph type="sldNum" sz="quarter" idx="12"/>
          </p:nvPr>
        </p:nvSpPr>
        <p:spPr/>
        <p:txBody>
          <a:bodyPr/>
          <a:lstStyle/>
          <a:p>
            <a:fld id="{3F30C4EC-A959-5B47-9045-1F8EA3588AE9}" type="slidenum">
              <a:rPr lang="en-US" smtClean="0"/>
              <a:t>‹#›</a:t>
            </a:fld>
            <a:endParaRPr lang="en-US"/>
          </a:p>
        </p:txBody>
      </p:sp>
      <p:grpSp>
        <p:nvGrpSpPr>
          <p:cNvPr id="7" name="Group 6">
            <a:extLst>
              <a:ext uri="{FF2B5EF4-FFF2-40B4-BE49-F238E27FC236}">
                <a16:creationId xmlns:a16="http://schemas.microsoft.com/office/drawing/2014/main" id="{EB8DE69F-5BE0-4DF2-BEFC-70779D98DC8C}"/>
              </a:ext>
            </a:extLst>
          </p:cNvPr>
          <p:cNvGrpSpPr/>
          <p:nvPr userDrawn="1"/>
        </p:nvGrpSpPr>
        <p:grpSpPr>
          <a:xfrm>
            <a:off x="0" y="6090951"/>
            <a:ext cx="866814" cy="782393"/>
            <a:chOff x="0" y="4966273"/>
            <a:chExt cx="866814" cy="782393"/>
          </a:xfrm>
        </p:grpSpPr>
        <p:sp>
          <p:nvSpPr>
            <p:cNvPr id="8" name="Rectangle 7">
              <a:extLst>
                <a:ext uri="{FF2B5EF4-FFF2-40B4-BE49-F238E27FC236}">
                  <a16:creationId xmlns:a16="http://schemas.microsoft.com/office/drawing/2014/main" id="{6C803191-72AC-4384-933A-4237D47CE283}"/>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25DEC5-5F41-46EA-B31A-033FB3EF7B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101531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07076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115737"/>
            <a:ext cx="10515600" cy="1500187"/>
          </a:xfrm>
        </p:spPr>
        <p:txBody>
          <a:bodyPr/>
          <a:lstStyle>
            <a:lvl1pPr marL="0" indent="0">
              <a:buNone/>
              <a:defRPr sz="2400">
                <a:solidFill>
                  <a:schemeClr val="tx1">
                    <a:tint val="75000"/>
                  </a:schemeClr>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ADC1C-141E-4EC6-AD8A-E50EFDC72184}" type="datetime1">
              <a:rPr lang="en-US" smtClean="0"/>
              <a:t>3/1/2020</a:t>
            </a:fld>
            <a:endParaRPr lang="en-US"/>
          </a:p>
        </p:txBody>
      </p:sp>
      <p:sp>
        <p:nvSpPr>
          <p:cNvPr id="5" name="Footer Placeholder 4"/>
          <p:cNvSpPr>
            <a:spLocks noGrp="1"/>
          </p:cNvSpPr>
          <p:nvPr>
            <p:ph type="ftr" sz="quarter" idx="11"/>
          </p:nvPr>
        </p:nvSpPr>
        <p:spPr/>
        <p:txBody>
          <a:bodyPr/>
          <a:lstStyle/>
          <a:p>
            <a:r>
              <a:rPr lang="en-US"/>
              <a:t>Austin Alliance Group ©</a:t>
            </a:r>
          </a:p>
        </p:txBody>
      </p:sp>
      <p:sp>
        <p:nvSpPr>
          <p:cNvPr id="6" name="Slide Number Placeholder 5"/>
          <p:cNvSpPr>
            <a:spLocks noGrp="1"/>
          </p:cNvSpPr>
          <p:nvPr>
            <p:ph type="sldNum" sz="quarter" idx="12"/>
          </p:nvPr>
        </p:nvSpPr>
        <p:spPr/>
        <p:txBody>
          <a:bodyPr/>
          <a:lstStyle/>
          <a:p>
            <a:fld id="{3F30C4EC-A959-5B47-9045-1F8EA3588AE9}" type="slidenum">
              <a:rPr lang="en-US" smtClean="0"/>
              <a:t>‹#›</a:t>
            </a:fld>
            <a:endParaRPr lang="en-US"/>
          </a:p>
        </p:txBody>
      </p:sp>
    </p:spTree>
    <p:extLst>
      <p:ext uri="{BB962C8B-B14F-4D97-AF65-F5344CB8AC3E}">
        <p14:creationId xmlns:p14="http://schemas.microsoft.com/office/powerpoint/2010/main" val="57107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475296"/>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1" y="193579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93579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9F7C9B-1F1C-4AC9-BEFC-AE1A62FB18C6}" type="datetime1">
              <a:rPr lang="en-US" smtClean="0"/>
              <a:t>3/1/2020</a:t>
            </a:fld>
            <a:endParaRPr lang="en-US"/>
          </a:p>
        </p:txBody>
      </p:sp>
      <p:sp>
        <p:nvSpPr>
          <p:cNvPr id="6" name="Footer Placeholder 5"/>
          <p:cNvSpPr>
            <a:spLocks noGrp="1"/>
          </p:cNvSpPr>
          <p:nvPr>
            <p:ph type="ftr" sz="quarter" idx="11"/>
          </p:nvPr>
        </p:nvSpPr>
        <p:spPr/>
        <p:txBody>
          <a:bodyPr/>
          <a:lstStyle/>
          <a:p>
            <a:r>
              <a:rPr lang="en-US"/>
              <a:t>Austin Alliance Group ©</a:t>
            </a:r>
          </a:p>
        </p:txBody>
      </p:sp>
      <p:sp>
        <p:nvSpPr>
          <p:cNvPr id="7" name="Slide Number Placeholder 6"/>
          <p:cNvSpPr>
            <a:spLocks noGrp="1"/>
          </p:cNvSpPr>
          <p:nvPr>
            <p:ph type="sldNum" sz="quarter" idx="12"/>
          </p:nvPr>
        </p:nvSpPr>
        <p:spPr/>
        <p:txBody>
          <a:bodyPr/>
          <a:lstStyle/>
          <a:p>
            <a:fld id="{3F30C4EC-A959-5B47-9045-1F8EA3588AE9}" type="slidenum">
              <a:rPr lang="en-US" smtClean="0"/>
              <a:t>‹#›</a:t>
            </a:fld>
            <a:endParaRPr lang="en-US"/>
          </a:p>
        </p:txBody>
      </p:sp>
      <p:grpSp>
        <p:nvGrpSpPr>
          <p:cNvPr id="8" name="Group 7">
            <a:extLst>
              <a:ext uri="{FF2B5EF4-FFF2-40B4-BE49-F238E27FC236}">
                <a16:creationId xmlns:a16="http://schemas.microsoft.com/office/drawing/2014/main" id="{3434A115-981E-4499-9F62-DFC7B6C07FC8}"/>
              </a:ext>
            </a:extLst>
          </p:cNvPr>
          <p:cNvGrpSpPr/>
          <p:nvPr userDrawn="1"/>
        </p:nvGrpSpPr>
        <p:grpSpPr>
          <a:xfrm>
            <a:off x="0" y="6090951"/>
            <a:ext cx="866814" cy="782393"/>
            <a:chOff x="0" y="4966273"/>
            <a:chExt cx="866814" cy="782393"/>
          </a:xfrm>
        </p:grpSpPr>
        <p:sp>
          <p:nvSpPr>
            <p:cNvPr id="9" name="Rectangle 8">
              <a:extLst>
                <a:ext uri="{FF2B5EF4-FFF2-40B4-BE49-F238E27FC236}">
                  <a16:creationId xmlns:a16="http://schemas.microsoft.com/office/drawing/2014/main" id="{6547F898-A6EA-4938-8A15-7E42EEDFCA0F}"/>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85F8F8E-9536-4037-BAE9-2D5FBE3B80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89557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46427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780316"/>
            <a:ext cx="515778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60422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80316"/>
            <a:ext cx="518318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604228"/>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85423E-B392-421A-9C6F-16E339228B24}" type="datetime1">
              <a:rPr lang="en-US" smtClean="0"/>
              <a:t>3/1/2020</a:t>
            </a:fld>
            <a:endParaRPr lang="en-US"/>
          </a:p>
        </p:txBody>
      </p:sp>
      <p:sp>
        <p:nvSpPr>
          <p:cNvPr id="8" name="Footer Placeholder 7"/>
          <p:cNvSpPr>
            <a:spLocks noGrp="1"/>
          </p:cNvSpPr>
          <p:nvPr>
            <p:ph type="ftr" sz="quarter" idx="11"/>
          </p:nvPr>
        </p:nvSpPr>
        <p:spPr/>
        <p:txBody>
          <a:bodyPr/>
          <a:lstStyle/>
          <a:p>
            <a:r>
              <a:rPr lang="en-US"/>
              <a:t>Austin Alliance Group ©</a:t>
            </a:r>
          </a:p>
        </p:txBody>
      </p:sp>
      <p:sp>
        <p:nvSpPr>
          <p:cNvPr id="9" name="Slide Number Placeholder 8"/>
          <p:cNvSpPr>
            <a:spLocks noGrp="1"/>
          </p:cNvSpPr>
          <p:nvPr>
            <p:ph type="sldNum" sz="quarter" idx="12"/>
          </p:nvPr>
        </p:nvSpPr>
        <p:spPr/>
        <p:txBody>
          <a:bodyPr/>
          <a:lstStyle/>
          <a:p>
            <a:fld id="{3F30C4EC-A959-5B47-9045-1F8EA3588AE9}" type="slidenum">
              <a:rPr lang="en-US" smtClean="0"/>
              <a:t>‹#›</a:t>
            </a:fld>
            <a:endParaRPr lang="en-US"/>
          </a:p>
        </p:txBody>
      </p:sp>
      <p:grpSp>
        <p:nvGrpSpPr>
          <p:cNvPr id="10" name="Group 9">
            <a:extLst>
              <a:ext uri="{FF2B5EF4-FFF2-40B4-BE49-F238E27FC236}">
                <a16:creationId xmlns:a16="http://schemas.microsoft.com/office/drawing/2014/main" id="{BEE10D4C-7B2E-480F-8EC9-E0FA2B308EFA}"/>
              </a:ext>
            </a:extLst>
          </p:cNvPr>
          <p:cNvGrpSpPr/>
          <p:nvPr userDrawn="1"/>
        </p:nvGrpSpPr>
        <p:grpSpPr>
          <a:xfrm>
            <a:off x="0" y="6090951"/>
            <a:ext cx="866814" cy="782393"/>
            <a:chOff x="0" y="4966273"/>
            <a:chExt cx="866814" cy="782393"/>
          </a:xfrm>
        </p:grpSpPr>
        <p:sp>
          <p:nvSpPr>
            <p:cNvPr id="11" name="Rectangle 10">
              <a:extLst>
                <a:ext uri="{FF2B5EF4-FFF2-40B4-BE49-F238E27FC236}">
                  <a16:creationId xmlns:a16="http://schemas.microsoft.com/office/drawing/2014/main" id="{A4007CFD-BE6B-4C76-8D08-3C6E22C15EC5}"/>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EF07188-CB24-47E2-AF26-B7E1EF328F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23624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431229"/>
            <a:ext cx="10515600" cy="791644"/>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CBB45-CD25-4285-AE76-B94801C95C01}" type="datetime1">
              <a:rPr lang="en-US" smtClean="0"/>
              <a:t>3/1/2020</a:t>
            </a:fld>
            <a:endParaRPr lang="en-US"/>
          </a:p>
        </p:txBody>
      </p:sp>
      <p:sp>
        <p:nvSpPr>
          <p:cNvPr id="4" name="Footer Placeholder 3"/>
          <p:cNvSpPr>
            <a:spLocks noGrp="1"/>
          </p:cNvSpPr>
          <p:nvPr>
            <p:ph type="ftr" sz="quarter" idx="11"/>
          </p:nvPr>
        </p:nvSpPr>
        <p:spPr/>
        <p:txBody>
          <a:bodyPr/>
          <a:lstStyle/>
          <a:p>
            <a:r>
              <a:rPr lang="en-US"/>
              <a:t>Austin Alliance Group ©</a:t>
            </a:r>
          </a:p>
        </p:txBody>
      </p:sp>
      <p:sp>
        <p:nvSpPr>
          <p:cNvPr id="5" name="Slide Number Placeholder 4"/>
          <p:cNvSpPr>
            <a:spLocks noGrp="1"/>
          </p:cNvSpPr>
          <p:nvPr>
            <p:ph type="sldNum" sz="quarter" idx="12"/>
          </p:nvPr>
        </p:nvSpPr>
        <p:spPr/>
        <p:txBody>
          <a:bodyPr/>
          <a:lstStyle/>
          <a:p>
            <a:fld id="{3F30C4EC-A959-5B47-9045-1F8EA3588AE9}" type="slidenum">
              <a:rPr lang="en-US" smtClean="0"/>
              <a:t>‹#›</a:t>
            </a:fld>
            <a:endParaRPr lang="en-US"/>
          </a:p>
        </p:txBody>
      </p:sp>
      <p:grpSp>
        <p:nvGrpSpPr>
          <p:cNvPr id="6" name="Group 5">
            <a:extLst>
              <a:ext uri="{FF2B5EF4-FFF2-40B4-BE49-F238E27FC236}">
                <a16:creationId xmlns:a16="http://schemas.microsoft.com/office/drawing/2014/main" id="{9D38022C-B1D2-4AC4-87EC-CD6B75663472}"/>
              </a:ext>
            </a:extLst>
          </p:cNvPr>
          <p:cNvGrpSpPr/>
          <p:nvPr userDrawn="1"/>
        </p:nvGrpSpPr>
        <p:grpSpPr>
          <a:xfrm>
            <a:off x="0" y="6090951"/>
            <a:ext cx="866814" cy="782393"/>
            <a:chOff x="0" y="4966273"/>
            <a:chExt cx="866814" cy="782393"/>
          </a:xfrm>
        </p:grpSpPr>
        <p:sp>
          <p:nvSpPr>
            <p:cNvPr id="7" name="Rectangle 6">
              <a:extLst>
                <a:ext uri="{FF2B5EF4-FFF2-40B4-BE49-F238E27FC236}">
                  <a16:creationId xmlns:a16="http://schemas.microsoft.com/office/drawing/2014/main" id="{BB7D4249-E69A-46E8-8A2D-66BAEDE560CE}"/>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30A4E2-F95E-4C84-9365-26355855A4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200899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5A55F-917B-45E4-909B-33BE56B28773}" type="datetime1">
              <a:rPr lang="en-US" smtClean="0"/>
              <a:t>3/1/2020</a:t>
            </a:fld>
            <a:endParaRPr lang="en-US"/>
          </a:p>
        </p:txBody>
      </p:sp>
      <p:sp>
        <p:nvSpPr>
          <p:cNvPr id="3" name="Footer Placeholder 2"/>
          <p:cNvSpPr>
            <a:spLocks noGrp="1"/>
          </p:cNvSpPr>
          <p:nvPr>
            <p:ph type="ftr" sz="quarter" idx="11"/>
          </p:nvPr>
        </p:nvSpPr>
        <p:spPr/>
        <p:txBody>
          <a:bodyPr/>
          <a:lstStyle/>
          <a:p>
            <a:r>
              <a:rPr lang="en-US"/>
              <a:t>Austin Alliance Group ©</a:t>
            </a:r>
          </a:p>
        </p:txBody>
      </p:sp>
      <p:sp>
        <p:nvSpPr>
          <p:cNvPr id="4" name="Slide Number Placeholder 3"/>
          <p:cNvSpPr>
            <a:spLocks noGrp="1"/>
          </p:cNvSpPr>
          <p:nvPr>
            <p:ph type="sldNum" sz="quarter" idx="12"/>
          </p:nvPr>
        </p:nvSpPr>
        <p:spPr/>
        <p:txBody>
          <a:bodyPr/>
          <a:lstStyle/>
          <a:p>
            <a:fld id="{3F30C4EC-A959-5B47-9045-1F8EA3588AE9}" type="slidenum">
              <a:rPr lang="en-US" smtClean="0"/>
              <a:t>‹#›</a:t>
            </a:fld>
            <a:endParaRPr lang="en-US"/>
          </a:p>
        </p:txBody>
      </p:sp>
      <p:grpSp>
        <p:nvGrpSpPr>
          <p:cNvPr id="5" name="Group 4">
            <a:extLst>
              <a:ext uri="{FF2B5EF4-FFF2-40B4-BE49-F238E27FC236}">
                <a16:creationId xmlns:a16="http://schemas.microsoft.com/office/drawing/2014/main" id="{0E8EDBC4-EAF8-465C-B0F3-900A6F57F42F}"/>
              </a:ext>
            </a:extLst>
          </p:cNvPr>
          <p:cNvGrpSpPr/>
          <p:nvPr userDrawn="1"/>
        </p:nvGrpSpPr>
        <p:grpSpPr>
          <a:xfrm>
            <a:off x="0" y="6090951"/>
            <a:ext cx="866814" cy="782393"/>
            <a:chOff x="0" y="4966273"/>
            <a:chExt cx="866814" cy="782393"/>
          </a:xfrm>
        </p:grpSpPr>
        <p:sp>
          <p:nvSpPr>
            <p:cNvPr id="6" name="Rectangle 5">
              <a:extLst>
                <a:ext uri="{FF2B5EF4-FFF2-40B4-BE49-F238E27FC236}">
                  <a16:creationId xmlns:a16="http://schemas.microsoft.com/office/drawing/2014/main" id="{14841D54-271C-4B00-A9E0-75BDBFD58868}"/>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AA6CB1-B180-4765-BCDD-D2B90E3FBE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276557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312FC0-B336-46AF-97B6-8274EF1D81FD}" type="datetime1">
              <a:rPr lang="en-US" smtClean="0"/>
              <a:t>3/1/2020</a:t>
            </a:fld>
            <a:endParaRPr lang="en-US"/>
          </a:p>
        </p:txBody>
      </p:sp>
      <p:sp>
        <p:nvSpPr>
          <p:cNvPr id="6" name="Footer Placeholder 5"/>
          <p:cNvSpPr>
            <a:spLocks noGrp="1"/>
          </p:cNvSpPr>
          <p:nvPr>
            <p:ph type="ftr" sz="quarter" idx="11"/>
          </p:nvPr>
        </p:nvSpPr>
        <p:spPr/>
        <p:txBody>
          <a:bodyPr/>
          <a:lstStyle/>
          <a:p>
            <a:r>
              <a:rPr lang="en-US"/>
              <a:t>Austin Alliance Group ©</a:t>
            </a:r>
          </a:p>
        </p:txBody>
      </p:sp>
      <p:sp>
        <p:nvSpPr>
          <p:cNvPr id="7" name="Slide Number Placeholder 6"/>
          <p:cNvSpPr>
            <a:spLocks noGrp="1"/>
          </p:cNvSpPr>
          <p:nvPr>
            <p:ph type="sldNum" sz="quarter" idx="12"/>
          </p:nvPr>
        </p:nvSpPr>
        <p:spPr/>
        <p:txBody>
          <a:bodyPr/>
          <a:lstStyle/>
          <a:p>
            <a:fld id="{3F30C4EC-A959-5B47-9045-1F8EA3588AE9}" type="slidenum">
              <a:rPr lang="en-US" smtClean="0"/>
              <a:t>‹#›</a:t>
            </a:fld>
            <a:endParaRPr lang="en-US"/>
          </a:p>
        </p:txBody>
      </p:sp>
      <p:grpSp>
        <p:nvGrpSpPr>
          <p:cNvPr id="8" name="Group 7">
            <a:extLst>
              <a:ext uri="{FF2B5EF4-FFF2-40B4-BE49-F238E27FC236}">
                <a16:creationId xmlns:a16="http://schemas.microsoft.com/office/drawing/2014/main" id="{89ACD14A-9972-43F9-84E7-31EC450F8AC2}"/>
              </a:ext>
            </a:extLst>
          </p:cNvPr>
          <p:cNvGrpSpPr/>
          <p:nvPr userDrawn="1"/>
        </p:nvGrpSpPr>
        <p:grpSpPr>
          <a:xfrm>
            <a:off x="0" y="6090951"/>
            <a:ext cx="866814" cy="782393"/>
            <a:chOff x="0" y="4966273"/>
            <a:chExt cx="866814" cy="782393"/>
          </a:xfrm>
        </p:grpSpPr>
        <p:sp>
          <p:nvSpPr>
            <p:cNvPr id="9" name="Rectangle 8">
              <a:extLst>
                <a:ext uri="{FF2B5EF4-FFF2-40B4-BE49-F238E27FC236}">
                  <a16:creationId xmlns:a16="http://schemas.microsoft.com/office/drawing/2014/main" id="{9529ADB9-BDE7-4C34-9BF0-711FD91E663F}"/>
                </a:ext>
              </a:extLst>
            </p:cNvPr>
            <p:cNvSpPr/>
            <p:nvPr userDrawn="1"/>
          </p:nvSpPr>
          <p:spPr>
            <a:xfrm>
              <a:off x="0" y="4966273"/>
              <a:ext cx="838201" cy="78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2D4A5D-3027-42C8-B840-46ECEF0C3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72" t="17887" r="17400" b="20259"/>
            <a:stretch/>
          </p:blipFill>
          <p:spPr>
            <a:xfrm>
              <a:off x="0" y="4994869"/>
              <a:ext cx="866814" cy="753797"/>
            </a:xfrm>
            <a:prstGeom prst="rect">
              <a:avLst/>
            </a:prstGeom>
            <a:ln>
              <a:noFill/>
            </a:ln>
          </p:spPr>
        </p:pic>
      </p:grpSp>
    </p:spTree>
    <p:extLst>
      <p:ext uri="{BB962C8B-B14F-4D97-AF65-F5344CB8AC3E}">
        <p14:creationId xmlns:p14="http://schemas.microsoft.com/office/powerpoint/2010/main" val="95112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56EC04-DD8F-4069-BB89-EAFB1C33731C}"/>
              </a:ext>
            </a:extLst>
          </p:cNvPr>
          <p:cNvSpPr/>
          <p:nvPr userDrawn="1"/>
        </p:nvSpPr>
        <p:spPr>
          <a:xfrm>
            <a:off x="0" y="6630455"/>
            <a:ext cx="12192000" cy="2301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1" name="Rectangle 10">
            <a:extLst>
              <a:ext uri="{FF2B5EF4-FFF2-40B4-BE49-F238E27FC236}">
                <a16:creationId xmlns:a16="http://schemas.microsoft.com/office/drawing/2014/main" id="{6618DCD4-CDA5-41F9-B131-CB8957C2B7EB}"/>
              </a:ext>
            </a:extLst>
          </p:cNvPr>
          <p:cNvSpPr/>
          <p:nvPr userDrawn="1"/>
        </p:nvSpPr>
        <p:spPr>
          <a:xfrm>
            <a:off x="3127513" y="6627810"/>
            <a:ext cx="5936973" cy="230191"/>
          </a:xfrm>
          <a:prstGeom prst="rect">
            <a:avLst/>
          </a:prstGeom>
          <a:solidFill>
            <a:srgbClr val="F46B00"/>
          </a:solidFill>
          <a:ln>
            <a:solidFill>
              <a:srgbClr val="F4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 name="Title Placeholder 1"/>
          <p:cNvSpPr>
            <a:spLocks noGrp="1"/>
          </p:cNvSpPr>
          <p:nvPr>
            <p:ph type="title"/>
          </p:nvPr>
        </p:nvSpPr>
        <p:spPr>
          <a:xfrm>
            <a:off x="838202" y="431228"/>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2" y="1869693"/>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6814" y="6656834"/>
            <a:ext cx="2068542" cy="201166"/>
          </a:xfrm>
          <a:prstGeom prst="rect">
            <a:avLst/>
          </a:prstGeom>
        </p:spPr>
        <p:txBody>
          <a:bodyPr vert="horz" lIns="91440" tIns="45720" rIns="91440" bIns="45720" rtlCol="0" anchor="ctr"/>
          <a:lstStyle>
            <a:lvl1pPr algn="l">
              <a:defRPr sz="1000" b="1">
                <a:solidFill>
                  <a:schemeClr val="bg1"/>
                </a:solidFill>
              </a:defRPr>
            </a:lvl1pPr>
          </a:lstStyle>
          <a:p>
            <a:fld id="{DB332659-1D4A-4089-ABD9-706BEB793F37}" type="datetime1">
              <a:rPr lang="en-US" smtClean="0"/>
              <a:t>3/1/2020</a:t>
            </a:fld>
            <a:endParaRPr lang="en-US" dirty="0"/>
          </a:p>
        </p:txBody>
      </p:sp>
      <p:sp>
        <p:nvSpPr>
          <p:cNvPr id="5" name="Footer Placeholder 4"/>
          <p:cNvSpPr>
            <a:spLocks noGrp="1"/>
          </p:cNvSpPr>
          <p:nvPr>
            <p:ph type="ftr" sz="quarter" idx="3"/>
          </p:nvPr>
        </p:nvSpPr>
        <p:spPr>
          <a:xfrm>
            <a:off x="4038602" y="6655450"/>
            <a:ext cx="4114800" cy="172143"/>
          </a:xfrm>
          <a:prstGeom prst="rect">
            <a:avLst/>
          </a:prstGeom>
        </p:spPr>
        <p:txBody>
          <a:bodyPr vert="horz" lIns="91440" tIns="45720" rIns="91440" bIns="45720" rtlCol="0" anchor="ctr"/>
          <a:lstStyle>
            <a:lvl1pPr algn="ctr">
              <a:defRPr sz="1000" b="1">
                <a:solidFill>
                  <a:schemeClr val="bg1"/>
                </a:solidFill>
              </a:defRPr>
            </a:lvl1pPr>
          </a:lstStyle>
          <a:p>
            <a:r>
              <a:rPr lang="en-US"/>
              <a:t>Austin Alliance Group ©</a:t>
            </a:r>
          </a:p>
        </p:txBody>
      </p:sp>
      <p:sp>
        <p:nvSpPr>
          <p:cNvPr id="6" name="Slide Number Placeholder 5"/>
          <p:cNvSpPr>
            <a:spLocks noGrp="1"/>
          </p:cNvSpPr>
          <p:nvPr>
            <p:ph type="sldNum" sz="quarter" idx="4"/>
          </p:nvPr>
        </p:nvSpPr>
        <p:spPr>
          <a:xfrm>
            <a:off x="9256643" y="6660861"/>
            <a:ext cx="2743200" cy="172143"/>
          </a:xfrm>
          <a:prstGeom prst="rect">
            <a:avLst/>
          </a:prstGeom>
        </p:spPr>
        <p:txBody>
          <a:bodyPr vert="horz" lIns="91440" tIns="45720" rIns="91440" bIns="45720" rtlCol="0" anchor="ctr"/>
          <a:lstStyle>
            <a:lvl1pPr algn="r">
              <a:defRPr sz="1000" b="1">
                <a:solidFill>
                  <a:schemeClr val="bg1"/>
                </a:solidFill>
              </a:defRPr>
            </a:lvl1pPr>
          </a:lstStyle>
          <a:p>
            <a:fld id="{3F30C4EC-A959-5B47-9045-1F8EA3588AE9}" type="slidenum">
              <a:rPr lang="en-US" smtClean="0"/>
              <a:pPr/>
              <a:t>‹#›</a:t>
            </a:fld>
            <a:endParaRPr lang="en-US" dirty="0"/>
          </a:p>
        </p:txBody>
      </p:sp>
      <p:sp>
        <p:nvSpPr>
          <p:cNvPr id="7" name="Rectangle 6">
            <a:extLst>
              <a:ext uri="{FF2B5EF4-FFF2-40B4-BE49-F238E27FC236}">
                <a16:creationId xmlns:a16="http://schemas.microsoft.com/office/drawing/2014/main" id="{9A7D4B1B-F109-4178-95C1-9156F6238E69}"/>
              </a:ext>
            </a:extLst>
          </p:cNvPr>
          <p:cNvSpPr/>
          <p:nvPr userDrawn="1"/>
        </p:nvSpPr>
        <p:spPr>
          <a:xfrm>
            <a:off x="0" y="1"/>
            <a:ext cx="12192000" cy="2301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CFB20F-EC06-4A59-8FE4-303330FBC252}"/>
              </a:ext>
            </a:extLst>
          </p:cNvPr>
          <p:cNvSpPr/>
          <p:nvPr userDrawn="1"/>
        </p:nvSpPr>
        <p:spPr>
          <a:xfrm>
            <a:off x="3127513" y="1"/>
            <a:ext cx="5936974" cy="230189"/>
          </a:xfrm>
          <a:prstGeom prst="rect">
            <a:avLst/>
          </a:prstGeom>
          <a:solidFill>
            <a:srgbClr val="711E96"/>
          </a:solidFill>
          <a:ln>
            <a:solidFill>
              <a:srgbClr val="711E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89310F-B6C2-4823-903A-A382090FD2B9}"/>
              </a:ext>
            </a:extLst>
          </p:cNvPr>
          <p:cNvSpPr/>
          <p:nvPr userDrawn="1"/>
        </p:nvSpPr>
        <p:spPr>
          <a:xfrm>
            <a:off x="0" y="297068"/>
            <a:ext cx="12192000" cy="84403"/>
          </a:xfrm>
          <a:prstGeom prst="rect">
            <a:avLst/>
          </a:prstGeom>
          <a:solidFill>
            <a:srgbClr val="711E96"/>
          </a:solidFill>
          <a:ln>
            <a:solidFill>
              <a:srgbClr val="711E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1D56B0-74C9-4A3F-A418-FF5C225B5FCD}"/>
              </a:ext>
            </a:extLst>
          </p:cNvPr>
          <p:cNvSpPr/>
          <p:nvPr userDrawn="1"/>
        </p:nvSpPr>
        <p:spPr>
          <a:xfrm>
            <a:off x="0" y="6492874"/>
            <a:ext cx="12192000" cy="84403"/>
          </a:xfrm>
          <a:prstGeom prst="rect">
            <a:avLst/>
          </a:prstGeom>
          <a:solidFill>
            <a:srgbClr val="F46B00"/>
          </a:solidFill>
          <a:ln>
            <a:solidFill>
              <a:srgbClr val="F4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96599918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dt="0"/>
  <p:txStyles>
    <p:title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599" indent="-228599" algn="l" defTabSz="914396" rtl="0" eaLnBrk="1" latinLnBrk="0" hangingPunct="1">
        <a:lnSpc>
          <a:spcPct val="90000"/>
        </a:lnSpc>
        <a:spcBef>
          <a:spcPts val="1000"/>
        </a:spcBef>
        <a:buFont typeface="Arial"/>
        <a:buChar char="•"/>
        <a:defRPr sz="36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a:buChar char="•"/>
        <a:defRPr sz="32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a:buChar char="•"/>
        <a:defRPr sz="28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a:buChar char="•"/>
        <a:defRPr sz="24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a:buChar char="•"/>
        <a:defRPr sz="24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gif"/><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C03AF5D3-8DDE-4CC0-A3CD-5B3F345B027F}"/>
              </a:ext>
            </a:extLst>
          </p:cNvPr>
          <p:cNvSpPr txBox="1">
            <a:spLocks/>
          </p:cNvSpPr>
          <p:nvPr/>
        </p:nvSpPr>
        <p:spPr>
          <a:xfrm>
            <a:off x="204395" y="1138599"/>
            <a:ext cx="4346089" cy="2122305"/>
          </a:xfrm>
          <a:prstGeom prst="rect">
            <a:avLst/>
          </a:prstGeom>
          <a:noFill/>
        </p:spPr>
        <p:txBody>
          <a:bodyPr vert="horz" lIns="91440" tIns="45720" rIns="91440" bIns="45720" rtlCol="0" anchor="b">
            <a:normAutofit/>
          </a:bodyPr>
          <a:lstStyle>
            <a:lvl1pPr algn="ctr" defTabSz="777240" rtl="0" eaLnBrk="1" latinLnBrk="0" hangingPunct="1">
              <a:lnSpc>
                <a:spcPct val="90000"/>
              </a:lnSpc>
              <a:spcBef>
                <a:spcPct val="0"/>
              </a:spcBef>
              <a:buNone/>
              <a:defRPr sz="4800" b="1" kern="1200">
                <a:solidFill>
                  <a:schemeClr val="tx1"/>
                </a:solidFill>
                <a:latin typeface="+mj-lt"/>
                <a:ea typeface="+mj-ea"/>
                <a:cs typeface="+mj-cs"/>
              </a:defRPr>
            </a:lvl1pPr>
          </a:lstStyle>
          <a:p>
            <a:pPr defTabSz="914400">
              <a:spcAft>
                <a:spcPts val="600"/>
              </a:spcAft>
            </a:pPr>
            <a:r>
              <a:rPr lang="en-US" sz="4400" kern="1200" dirty="0">
                <a:solidFill>
                  <a:schemeClr val="bg1"/>
                </a:solidFill>
                <a:latin typeface="+mj-lt"/>
                <a:ea typeface="+mj-ea"/>
                <a:cs typeface="+mj-cs"/>
              </a:rPr>
              <a:t>Texas </a:t>
            </a:r>
          </a:p>
          <a:p>
            <a:pPr defTabSz="914400">
              <a:spcAft>
                <a:spcPts val="600"/>
              </a:spcAft>
            </a:pPr>
            <a:r>
              <a:rPr lang="en-US" sz="4400" kern="1200" dirty="0">
                <a:solidFill>
                  <a:schemeClr val="bg1"/>
                </a:solidFill>
                <a:latin typeface="+mj-lt"/>
                <a:ea typeface="+mj-ea"/>
                <a:cs typeface="+mj-cs"/>
              </a:rPr>
              <a:t>Hospital Insurance Exchange</a:t>
            </a:r>
          </a:p>
        </p:txBody>
      </p:sp>
      <p:sp>
        <p:nvSpPr>
          <p:cNvPr id="12" name="Subtitle 2">
            <a:extLst>
              <a:ext uri="{FF2B5EF4-FFF2-40B4-BE49-F238E27FC236}">
                <a16:creationId xmlns:a16="http://schemas.microsoft.com/office/drawing/2014/main" id="{8BF288BC-23FC-49CC-8D2F-6FC3ED10AD1F}"/>
              </a:ext>
            </a:extLst>
          </p:cNvPr>
          <p:cNvSpPr>
            <a:spLocks noGrp="1"/>
          </p:cNvSpPr>
          <p:nvPr>
            <p:ph type="subTitle" idx="1"/>
          </p:nvPr>
        </p:nvSpPr>
        <p:spPr>
          <a:xfrm>
            <a:off x="242516" y="3666252"/>
            <a:ext cx="4088969" cy="2992732"/>
          </a:xfrm>
        </p:spPr>
        <p:txBody>
          <a:bodyPr/>
          <a:lstStyle/>
          <a:p>
            <a:r>
              <a:rPr lang="en-US" sz="2400" dirty="0">
                <a:solidFill>
                  <a:schemeClr val="bg1"/>
                </a:solidFill>
                <a:latin typeface="Playfair Display" panose="00000500000000000000" pitchFamily="2" charset="0"/>
              </a:rPr>
              <a:t>March 4, 2020</a:t>
            </a:r>
          </a:p>
          <a:p>
            <a:r>
              <a:rPr lang="en-US" sz="2400" dirty="0">
                <a:solidFill>
                  <a:schemeClr val="bg1"/>
                </a:solidFill>
                <a:latin typeface="Playfair Display" panose="00000500000000000000" pitchFamily="2" charset="0"/>
              </a:rPr>
              <a:t>10:15am  to 11:15am</a:t>
            </a:r>
          </a:p>
          <a:p>
            <a:r>
              <a:rPr lang="en-US" sz="2400" dirty="0">
                <a:solidFill>
                  <a:schemeClr val="bg1"/>
                </a:solidFill>
                <a:latin typeface="Playfair Display" panose="00000500000000000000" pitchFamily="2" charset="0"/>
              </a:rPr>
              <a:t>Alice Dendinger. SPHR</a:t>
            </a:r>
          </a:p>
          <a:p>
            <a:r>
              <a:rPr lang="en-US" sz="2400" dirty="0">
                <a:solidFill>
                  <a:schemeClr val="bg1"/>
                </a:solidFill>
                <a:latin typeface="Playfair Display" panose="00000500000000000000" pitchFamily="2" charset="0"/>
              </a:rPr>
              <a:t>alice@gotoaag.com</a:t>
            </a:r>
          </a:p>
          <a:p>
            <a:r>
              <a:rPr lang="en-US" sz="2400" dirty="0">
                <a:solidFill>
                  <a:schemeClr val="bg1"/>
                </a:solidFill>
                <a:latin typeface="Playfair Display" panose="00000500000000000000" pitchFamily="2" charset="0"/>
              </a:rPr>
              <a:t>512-779-3236</a:t>
            </a:r>
          </a:p>
          <a:p>
            <a:endParaRPr lang="en-US" sz="500" b="1" dirty="0">
              <a:solidFill>
                <a:schemeClr val="bg1"/>
              </a:solidFill>
              <a:latin typeface="Playfair Display" panose="00000500000000000000" pitchFamily="2" charset="0"/>
            </a:endParaRPr>
          </a:p>
          <a:p>
            <a:r>
              <a:rPr lang="en-US" sz="2000" b="1" dirty="0">
                <a:solidFill>
                  <a:schemeClr val="bg1"/>
                </a:solidFill>
                <a:latin typeface="Playfair Display" panose="00000500000000000000" pitchFamily="2" charset="0"/>
              </a:rPr>
              <a:t>www.AustinAllianceGroup.com</a:t>
            </a:r>
            <a:endParaRPr lang="en-US" dirty="0">
              <a:solidFill>
                <a:schemeClr val="bg1"/>
              </a:solidFill>
            </a:endParaRPr>
          </a:p>
        </p:txBody>
      </p:sp>
      <p:sp>
        <p:nvSpPr>
          <p:cNvPr id="7" name="Title 1">
            <a:extLst>
              <a:ext uri="{FF2B5EF4-FFF2-40B4-BE49-F238E27FC236}">
                <a16:creationId xmlns:a16="http://schemas.microsoft.com/office/drawing/2014/main" id="{FAF2C861-4184-452C-B4E6-761EB6B75C77}"/>
              </a:ext>
            </a:extLst>
          </p:cNvPr>
          <p:cNvSpPr>
            <a:spLocks noGrp="1"/>
          </p:cNvSpPr>
          <p:nvPr>
            <p:ph type="ctrTitle"/>
          </p:nvPr>
        </p:nvSpPr>
        <p:spPr>
          <a:xfrm>
            <a:off x="5091608" y="2706335"/>
            <a:ext cx="6606540" cy="2726277"/>
          </a:xfrm>
        </p:spPr>
        <p:txBody>
          <a:bodyPr/>
          <a:lstStyle/>
          <a:p>
            <a:pPr>
              <a:lnSpc>
                <a:spcPct val="150000"/>
              </a:lnSpc>
              <a:spcAft>
                <a:spcPts val="1800"/>
              </a:spcAft>
            </a:pPr>
            <a:r>
              <a:rPr lang="en-US" dirty="0">
                <a:effectLst/>
              </a:rPr>
              <a:t>What Do They See </a:t>
            </a:r>
            <a:br>
              <a:rPr lang="en-US" dirty="0">
                <a:effectLst/>
              </a:rPr>
            </a:br>
            <a:r>
              <a:rPr lang="en-US" dirty="0">
                <a:effectLst/>
              </a:rPr>
              <a:t>When They See You? </a:t>
            </a:r>
          </a:p>
        </p:txBody>
      </p:sp>
    </p:spTree>
    <p:extLst>
      <p:ext uri="{BB962C8B-B14F-4D97-AF65-F5344CB8AC3E}">
        <p14:creationId xmlns:p14="http://schemas.microsoft.com/office/powerpoint/2010/main" val="192628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9F0FEA-40C2-4027-99AD-1A5F0E275ADB}"/>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C0C4B66F-E631-4AF5-AF50-5413E888299A}"/>
              </a:ext>
            </a:extLst>
          </p:cNvPr>
          <p:cNvSpPr>
            <a:spLocks noGrp="1"/>
          </p:cNvSpPr>
          <p:nvPr>
            <p:ph type="sldNum" sz="quarter" idx="12"/>
          </p:nvPr>
        </p:nvSpPr>
        <p:spPr/>
        <p:txBody>
          <a:bodyPr/>
          <a:lstStyle/>
          <a:p>
            <a:fld id="{3F30C4EC-A959-5B47-9045-1F8EA3588AE9}" type="slidenum">
              <a:rPr lang="en-US" smtClean="0"/>
              <a:t>10</a:t>
            </a:fld>
            <a:endParaRPr lang="en-US"/>
          </a:p>
        </p:txBody>
      </p:sp>
      <p:pic>
        <p:nvPicPr>
          <p:cNvPr id="6" name="Picture 2" descr="Image result for abraham lincoln quotes">
            <a:extLst>
              <a:ext uri="{FF2B5EF4-FFF2-40B4-BE49-F238E27FC236}">
                <a16:creationId xmlns:a16="http://schemas.microsoft.com/office/drawing/2014/main" id="{FD31D1A4-469F-4D88-B0DA-678DCD154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519" y="1613125"/>
            <a:ext cx="4089083" cy="30552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C38FBA-73F8-4E3D-BEF3-690C1A0C8C53}"/>
              </a:ext>
            </a:extLst>
          </p:cNvPr>
          <p:cNvSpPr/>
          <p:nvPr/>
        </p:nvSpPr>
        <p:spPr>
          <a:xfrm>
            <a:off x="5634902" y="1737756"/>
            <a:ext cx="6096000" cy="2616101"/>
          </a:xfrm>
          <a:prstGeom prst="rect">
            <a:avLst/>
          </a:prstGeom>
        </p:spPr>
        <p:txBody>
          <a:bodyPr>
            <a:spAutoFit/>
          </a:bodyPr>
          <a:lstStyle/>
          <a:p>
            <a:r>
              <a:rPr lang="en-US" sz="4800" dirty="0">
                <a:solidFill>
                  <a:srgbClr val="222222"/>
                </a:solidFill>
              </a:rPr>
              <a:t>“Folks are usually about as happy as they make their minds up to be.”</a:t>
            </a:r>
          </a:p>
          <a:p>
            <a:pPr algn="r"/>
            <a:r>
              <a:rPr lang="en-US" sz="2000" dirty="0">
                <a:solidFill>
                  <a:srgbClr val="222222"/>
                </a:solidFill>
              </a:rPr>
              <a:t>Abraham Lincoln</a:t>
            </a:r>
            <a:endParaRPr lang="en-US" sz="2000" dirty="0"/>
          </a:p>
        </p:txBody>
      </p:sp>
    </p:spTree>
    <p:extLst>
      <p:ext uri="{BB962C8B-B14F-4D97-AF65-F5344CB8AC3E}">
        <p14:creationId xmlns:p14="http://schemas.microsoft.com/office/powerpoint/2010/main" val="2838117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0B1C0E0-E8DF-4B26-A144-B576FD87F10F}"/>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9E90327D-6B49-4D9E-8542-11430BE41C2B}"/>
              </a:ext>
            </a:extLst>
          </p:cNvPr>
          <p:cNvSpPr>
            <a:spLocks noGrp="1"/>
          </p:cNvSpPr>
          <p:nvPr>
            <p:ph type="sldNum" sz="quarter" idx="12"/>
          </p:nvPr>
        </p:nvSpPr>
        <p:spPr/>
        <p:txBody>
          <a:bodyPr/>
          <a:lstStyle/>
          <a:p>
            <a:fld id="{3F30C4EC-A959-5B47-9045-1F8EA3588AE9}" type="slidenum">
              <a:rPr lang="en-US" smtClean="0"/>
              <a:t>11</a:t>
            </a:fld>
            <a:endParaRPr lang="en-US"/>
          </a:p>
        </p:txBody>
      </p:sp>
      <p:pic>
        <p:nvPicPr>
          <p:cNvPr id="7" name="Picture 6">
            <a:extLst>
              <a:ext uri="{FF2B5EF4-FFF2-40B4-BE49-F238E27FC236}">
                <a16:creationId xmlns:a16="http://schemas.microsoft.com/office/drawing/2014/main" id="{94EFC654-CC92-446F-A243-D2439F2F40C2}"/>
              </a:ext>
            </a:extLst>
          </p:cNvPr>
          <p:cNvPicPr>
            <a:picLocks noChangeAspect="1"/>
          </p:cNvPicPr>
          <p:nvPr/>
        </p:nvPicPr>
        <p:blipFill>
          <a:blip r:embed="rId3"/>
          <a:stretch>
            <a:fillRect/>
          </a:stretch>
        </p:blipFill>
        <p:spPr>
          <a:xfrm>
            <a:off x="2009775" y="405193"/>
            <a:ext cx="8172450" cy="6047613"/>
          </a:xfrm>
          <a:prstGeom prst="rect">
            <a:avLst/>
          </a:prstGeom>
        </p:spPr>
      </p:pic>
    </p:spTree>
    <p:extLst>
      <p:ext uri="{BB962C8B-B14F-4D97-AF65-F5344CB8AC3E}">
        <p14:creationId xmlns:p14="http://schemas.microsoft.com/office/powerpoint/2010/main" val="75007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186198-832D-483A-9BA4-AB57702E4E56}"/>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3AF9B23D-BA36-4CA9-BA63-D52EF52AB090}"/>
              </a:ext>
            </a:extLst>
          </p:cNvPr>
          <p:cNvSpPr>
            <a:spLocks noGrp="1"/>
          </p:cNvSpPr>
          <p:nvPr>
            <p:ph type="sldNum" sz="quarter" idx="12"/>
          </p:nvPr>
        </p:nvSpPr>
        <p:spPr/>
        <p:txBody>
          <a:bodyPr/>
          <a:lstStyle/>
          <a:p>
            <a:fld id="{3F30C4EC-A959-5B47-9045-1F8EA3588AE9}" type="slidenum">
              <a:rPr lang="en-US" smtClean="0"/>
              <a:t>12</a:t>
            </a:fld>
            <a:endParaRPr lang="en-US"/>
          </a:p>
        </p:txBody>
      </p:sp>
      <p:graphicFrame>
        <p:nvGraphicFramePr>
          <p:cNvPr id="6" name="Group 3">
            <a:extLst>
              <a:ext uri="{FF2B5EF4-FFF2-40B4-BE49-F238E27FC236}">
                <a16:creationId xmlns:a16="http://schemas.microsoft.com/office/drawing/2014/main" id="{4C337F08-EA6D-40A5-80F7-D95EC55FA063}"/>
              </a:ext>
            </a:extLst>
          </p:cNvPr>
          <p:cNvGraphicFramePr>
            <a:graphicFrameLocks/>
          </p:cNvGraphicFramePr>
          <p:nvPr>
            <p:extLst>
              <p:ext uri="{D42A27DB-BD31-4B8C-83A1-F6EECF244321}">
                <p14:modId xmlns:p14="http://schemas.microsoft.com/office/powerpoint/2010/main" val="1875787136"/>
              </p:ext>
            </p:extLst>
          </p:nvPr>
        </p:nvGraphicFramePr>
        <p:xfrm>
          <a:off x="1355464" y="483799"/>
          <a:ext cx="9197788" cy="6066469"/>
        </p:xfrm>
        <a:graphic>
          <a:graphicData uri="http://schemas.openxmlformats.org/drawingml/2006/table">
            <a:tbl>
              <a:tblPr/>
              <a:tblGrid>
                <a:gridCol w="2312894">
                  <a:extLst>
                    <a:ext uri="{9D8B030D-6E8A-4147-A177-3AD203B41FA5}">
                      <a16:colId xmlns:a16="http://schemas.microsoft.com/office/drawing/2014/main" val="20000"/>
                    </a:ext>
                  </a:extLst>
                </a:gridCol>
                <a:gridCol w="3600762">
                  <a:extLst>
                    <a:ext uri="{9D8B030D-6E8A-4147-A177-3AD203B41FA5}">
                      <a16:colId xmlns:a16="http://schemas.microsoft.com/office/drawing/2014/main" val="20001"/>
                    </a:ext>
                  </a:extLst>
                </a:gridCol>
                <a:gridCol w="3284132">
                  <a:extLst>
                    <a:ext uri="{9D8B030D-6E8A-4147-A177-3AD203B41FA5}">
                      <a16:colId xmlns:a16="http://schemas.microsoft.com/office/drawing/2014/main" val="20002"/>
                    </a:ext>
                  </a:extLst>
                </a:gridCol>
              </a:tblGrid>
              <a:tr h="187224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200" b="0" i="0" u="none" strike="noStrike" cap="none" normalizeH="0" baseline="0" dirty="0">
                          <a:ln>
                            <a:noFill/>
                          </a:ln>
                          <a:solidFill>
                            <a:schemeClr val="tx1"/>
                          </a:solidFill>
                          <a:effectLst/>
                          <a:latin typeface="+mn-lt"/>
                        </a:rPr>
                        <a:t>Discover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200" b="0" i="0" u="none" strike="noStrike" cap="none" normalizeH="0" baseline="0" dirty="0">
                          <a:ln>
                            <a:noFill/>
                          </a:ln>
                          <a:solidFill>
                            <a:schemeClr val="tx1"/>
                          </a:solidFill>
                          <a:effectLst/>
                          <a:latin typeface="+mn-lt"/>
                        </a:rPr>
                        <a:t>The It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200" b="0" i="0" u="none" strike="noStrike" cap="none" normalizeH="0" baseline="0" dirty="0">
                          <a:ln>
                            <a:noFill/>
                          </a:ln>
                          <a:solidFill>
                            <a:schemeClr val="tx1"/>
                          </a:solidFill>
                          <a:effectLst/>
                          <a:latin typeface="+mn-lt"/>
                        </a:rPr>
                        <a:t>You Do Not Get</a:t>
                      </a:r>
                    </a:p>
                  </a:txBody>
                  <a:tcPr marL="75433" marR="75433" marT="67053" marB="670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a:ln>
                            <a:noFill/>
                          </a:ln>
                          <a:solidFill>
                            <a:schemeClr val="accent1"/>
                          </a:solidFill>
                          <a:effectLst/>
                          <a:latin typeface="+mn-lt"/>
                        </a:rPr>
                        <a:t>YOU KNOW</a:t>
                      </a:r>
                    </a:p>
                  </a:txBody>
                  <a:tcPr marL="75433" marR="75433" marT="67053" marB="670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a:ln>
                            <a:noFill/>
                          </a:ln>
                          <a:solidFill>
                            <a:srgbClr val="FF0000"/>
                          </a:solidFill>
                          <a:effectLst/>
                          <a:latin typeface="+mn-lt"/>
                        </a:rPr>
                        <a:t>YOU DON’T KNOW</a:t>
                      </a:r>
                    </a:p>
                  </a:txBody>
                  <a:tcPr marL="75433" marR="75433" marT="67053" marB="67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7224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a:ln>
                            <a:noFill/>
                          </a:ln>
                          <a:solidFill>
                            <a:schemeClr val="accent1"/>
                          </a:solidFill>
                          <a:effectLst/>
                          <a:latin typeface="+mn-lt"/>
                        </a:rPr>
                        <a:t>OTHER’S KNOW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a:ln>
                            <a:noFill/>
                          </a:ln>
                          <a:solidFill>
                            <a:schemeClr val="accent1"/>
                          </a:solidFill>
                          <a:effectLst/>
                          <a:latin typeface="+mn-lt"/>
                        </a:rPr>
                        <a:t>ABOUT YOU</a:t>
                      </a:r>
                    </a:p>
                  </a:txBody>
                  <a:tcPr marL="75433" marR="75433" marT="67053" marB="67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500" b="0" i="0" u="none" strike="noStrike" cap="none" normalizeH="0" baseline="0" dirty="0">
                          <a:ln>
                            <a:noFill/>
                          </a:ln>
                          <a:solidFill>
                            <a:schemeClr val="tx1"/>
                          </a:solidFill>
                          <a:effectLst/>
                          <a:latin typeface="+mn-lt"/>
                        </a:rPr>
                        <a:t>      </a:t>
                      </a:r>
                    </a:p>
                  </a:txBody>
                  <a:tcPr marL="75433" marR="75433" marT="67053" marB="670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0"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500" b="0" i="0" u="none" strike="noStrike" cap="none" normalizeH="0" baseline="0" dirty="0">
                          <a:ln>
                            <a:noFill/>
                          </a:ln>
                          <a:solidFill>
                            <a:schemeClr val="tx1"/>
                          </a:solidFill>
                          <a:effectLst/>
                          <a:latin typeface="+mn-lt"/>
                        </a:rPr>
                        <a:t>    </a:t>
                      </a:r>
                    </a:p>
                  </a:txBody>
                  <a:tcPr marL="75433" marR="75433" marT="67053" marB="67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1432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a:ln>
                            <a:noFill/>
                          </a:ln>
                          <a:solidFill>
                            <a:srgbClr val="FF0000"/>
                          </a:solidFill>
                          <a:effectLst/>
                          <a:latin typeface="+mn-lt"/>
                        </a:rPr>
                        <a:t>OTHERS DON’T KNOW ABOUT YOU</a:t>
                      </a:r>
                    </a:p>
                  </a:txBody>
                  <a:tcPr marL="75433" marR="75433" marT="67053" marB="670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0" i="0" u="none" strike="noStrike" cap="none" normalizeH="0" baseline="0" dirty="0">
                        <a:ln>
                          <a:noFill/>
                        </a:ln>
                        <a:solidFill>
                          <a:schemeClr val="tx1"/>
                        </a:solidFill>
                        <a:effectLst/>
                        <a:latin typeface="+mn-lt"/>
                      </a:endParaRPr>
                    </a:p>
                  </a:txBody>
                  <a:tcPr marL="75433" marR="75433" marT="67053" marB="670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0"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500" b="0" i="0" u="none" strike="noStrike" cap="none" normalizeH="0" baseline="0" dirty="0">
                          <a:ln>
                            <a:noFill/>
                          </a:ln>
                          <a:solidFill>
                            <a:schemeClr val="tx1"/>
                          </a:solidFill>
                          <a:effectLst/>
                          <a:latin typeface="+mn-lt"/>
                        </a:rPr>
                        <a:t> </a:t>
                      </a:r>
                    </a:p>
                  </a:txBody>
                  <a:tcPr marL="75433" marR="75433" marT="67053" marB="670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DFEC1A3-72C3-4AC1-9B37-4025E6D0A51B}"/>
              </a:ext>
            </a:extLst>
          </p:cNvPr>
          <p:cNvSpPr txBox="1"/>
          <p:nvPr/>
        </p:nvSpPr>
        <p:spPr>
          <a:xfrm>
            <a:off x="4335331" y="3323634"/>
            <a:ext cx="2205318" cy="523220"/>
          </a:xfrm>
          <a:prstGeom prst="rect">
            <a:avLst/>
          </a:prstGeom>
          <a:noFill/>
        </p:spPr>
        <p:txBody>
          <a:bodyPr wrap="square" rtlCol="0">
            <a:spAutoFit/>
          </a:bodyPr>
          <a:lstStyle/>
          <a:p>
            <a:pPr algn="ctr"/>
            <a:r>
              <a:rPr lang="en-US" sz="2800" b="1" dirty="0"/>
              <a:t>Open</a:t>
            </a:r>
          </a:p>
        </p:txBody>
      </p:sp>
      <p:sp>
        <p:nvSpPr>
          <p:cNvPr id="8" name="TextBox 7">
            <a:extLst>
              <a:ext uri="{FF2B5EF4-FFF2-40B4-BE49-F238E27FC236}">
                <a16:creationId xmlns:a16="http://schemas.microsoft.com/office/drawing/2014/main" id="{0E98EFC8-B6AC-4333-B23E-737FFDFEB8B4}"/>
              </a:ext>
            </a:extLst>
          </p:cNvPr>
          <p:cNvSpPr txBox="1"/>
          <p:nvPr/>
        </p:nvSpPr>
        <p:spPr>
          <a:xfrm>
            <a:off x="4335331" y="4811807"/>
            <a:ext cx="2614109" cy="1384995"/>
          </a:xfrm>
          <a:prstGeom prst="rect">
            <a:avLst/>
          </a:prstGeom>
          <a:noFill/>
        </p:spPr>
        <p:txBody>
          <a:bodyPr wrap="square" rtlCol="0">
            <a:spAutoFit/>
          </a:bodyPr>
          <a:lstStyle/>
          <a:p>
            <a:pPr algn="ctr"/>
            <a:r>
              <a:rPr lang="en-US" sz="2800" b="1" dirty="0"/>
              <a:t>What is hidden – </a:t>
            </a:r>
          </a:p>
          <a:p>
            <a:pPr algn="ctr"/>
            <a:r>
              <a:rPr lang="en-US" sz="2800" b="1" dirty="0"/>
              <a:t>The Mask </a:t>
            </a:r>
          </a:p>
        </p:txBody>
      </p:sp>
      <p:sp>
        <p:nvSpPr>
          <p:cNvPr id="9" name="TextBox 8">
            <a:extLst>
              <a:ext uri="{FF2B5EF4-FFF2-40B4-BE49-F238E27FC236}">
                <a16:creationId xmlns:a16="http://schemas.microsoft.com/office/drawing/2014/main" id="{9C9A8358-6F0F-4930-A318-4E2CE64746D7}"/>
              </a:ext>
            </a:extLst>
          </p:cNvPr>
          <p:cNvSpPr txBox="1"/>
          <p:nvPr/>
        </p:nvSpPr>
        <p:spPr>
          <a:xfrm>
            <a:off x="7455050" y="4984507"/>
            <a:ext cx="2775473" cy="954107"/>
          </a:xfrm>
          <a:prstGeom prst="rect">
            <a:avLst/>
          </a:prstGeom>
          <a:noFill/>
        </p:spPr>
        <p:txBody>
          <a:bodyPr wrap="square" rtlCol="0">
            <a:spAutoFit/>
          </a:bodyPr>
          <a:lstStyle/>
          <a:p>
            <a:pPr algn="ctr"/>
            <a:r>
              <a:rPr lang="en-US" sz="2800" b="1" dirty="0"/>
              <a:t>The </a:t>
            </a:r>
          </a:p>
          <a:p>
            <a:pPr algn="ctr"/>
            <a:r>
              <a:rPr lang="en-US" sz="2800" b="1" dirty="0"/>
              <a:t>Unknown</a:t>
            </a:r>
          </a:p>
        </p:txBody>
      </p:sp>
      <p:sp>
        <p:nvSpPr>
          <p:cNvPr id="10" name="TextBox 9">
            <a:extLst>
              <a:ext uri="{FF2B5EF4-FFF2-40B4-BE49-F238E27FC236}">
                <a16:creationId xmlns:a16="http://schemas.microsoft.com/office/drawing/2014/main" id="{0F48E1A7-7AD4-44FE-87F6-03D7FF68A534}"/>
              </a:ext>
            </a:extLst>
          </p:cNvPr>
          <p:cNvSpPr txBox="1"/>
          <p:nvPr/>
        </p:nvSpPr>
        <p:spPr>
          <a:xfrm>
            <a:off x="7455050" y="2951021"/>
            <a:ext cx="2915321" cy="1384995"/>
          </a:xfrm>
          <a:prstGeom prst="rect">
            <a:avLst/>
          </a:prstGeom>
          <a:noFill/>
        </p:spPr>
        <p:txBody>
          <a:bodyPr wrap="square" rtlCol="0">
            <a:spAutoFit/>
          </a:bodyPr>
          <a:lstStyle/>
          <a:p>
            <a:pPr algn="ctr"/>
            <a:r>
              <a:rPr lang="en-US" sz="2800" b="1" dirty="0">
                <a:solidFill>
                  <a:srgbClr val="711E96"/>
                </a:solidFill>
              </a:rPr>
              <a:t>Our Blind Spot – The It </a:t>
            </a:r>
          </a:p>
          <a:p>
            <a:pPr algn="ctr"/>
            <a:r>
              <a:rPr lang="en-US" sz="2800" b="1" dirty="0">
                <a:solidFill>
                  <a:srgbClr val="711E96"/>
                </a:solidFill>
              </a:rPr>
              <a:t>we do not get</a:t>
            </a:r>
          </a:p>
        </p:txBody>
      </p:sp>
      <p:sp>
        <p:nvSpPr>
          <p:cNvPr id="11" name="Rectangle: Rounded Corners 10">
            <a:extLst>
              <a:ext uri="{FF2B5EF4-FFF2-40B4-BE49-F238E27FC236}">
                <a16:creationId xmlns:a16="http://schemas.microsoft.com/office/drawing/2014/main" id="{D25077BC-9E25-4674-A644-86AE244EDFB0}"/>
              </a:ext>
            </a:extLst>
          </p:cNvPr>
          <p:cNvSpPr/>
          <p:nvPr/>
        </p:nvSpPr>
        <p:spPr>
          <a:xfrm>
            <a:off x="10761349" y="24996"/>
            <a:ext cx="1412603" cy="891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Discover Your Brand</a:t>
            </a:r>
          </a:p>
          <a:p>
            <a:pPr algn="ctr"/>
            <a:r>
              <a:rPr lang="en-US" sz="1400" dirty="0"/>
              <a:t>Page 4</a:t>
            </a:r>
          </a:p>
        </p:txBody>
      </p:sp>
    </p:spTree>
    <p:extLst>
      <p:ext uri="{BB962C8B-B14F-4D97-AF65-F5344CB8AC3E}">
        <p14:creationId xmlns:p14="http://schemas.microsoft.com/office/powerpoint/2010/main" val="15147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961DBB4-D073-4D71-B458-1BD5795EF84C}"/>
              </a:ext>
            </a:extLst>
          </p:cNvPr>
          <p:cNvSpPr txBox="1">
            <a:spLocks/>
          </p:cNvSpPr>
          <p:nvPr/>
        </p:nvSpPr>
        <p:spPr>
          <a:xfrm>
            <a:off x="750711" y="2407253"/>
            <a:ext cx="11158003" cy="1317643"/>
          </a:xfrm>
          <a:prstGeom prst="rect">
            <a:avLst/>
          </a:prstGeom>
        </p:spPr>
        <p:txBody>
          <a:bodyPr vert="horz" lIns="91440" tIns="45720" rIns="91440" bIns="45720" rtlCol="0" anchor="b">
            <a:normAutofit/>
          </a:bodyPr>
          <a:lst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defTabSz="914400">
              <a:spcAft>
                <a:spcPts val="600"/>
              </a:spcAft>
            </a:pPr>
            <a:r>
              <a:rPr lang="en-US" sz="6000" kern="1200" dirty="0">
                <a:solidFill>
                  <a:schemeClr val="tx1"/>
                </a:solidFill>
                <a:effectLst/>
                <a:latin typeface="+mj-lt"/>
                <a:ea typeface="+mj-ea"/>
                <a:cs typeface="+mj-cs"/>
              </a:rPr>
              <a:t>2. Define Your Brand</a:t>
            </a:r>
          </a:p>
        </p:txBody>
      </p:sp>
    </p:spTree>
    <p:extLst>
      <p:ext uri="{BB962C8B-B14F-4D97-AF65-F5344CB8AC3E}">
        <p14:creationId xmlns:p14="http://schemas.microsoft.com/office/powerpoint/2010/main" val="197438925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CB729A-93B3-4EA4-9377-6FB9701E50FF}"/>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76A5C7A6-FE8D-4A7B-AE00-9F1E62D587A8}"/>
              </a:ext>
            </a:extLst>
          </p:cNvPr>
          <p:cNvSpPr>
            <a:spLocks noGrp="1"/>
          </p:cNvSpPr>
          <p:nvPr>
            <p:ph type="sldNum" sz="quarter" idx="12"/>
          </p:nvPr>
        </p:nvSpPr>
        <p:spPr/>
        <p:txBody>
          <a:bodyPr/>
          <a:lstStyle/>
          <a:p>
            <a:fld id="{3F30C4EC-A959-5B47-9045-1F8EA3588AE9}" type="slidenum">
              <a:rPr lang="en-US" smtClean="0"/>
              <a:t>14</a:t>
            </a:fld>
            <a:endParaRPr lang="en-US"/>
          </a:p>
        </p:txBody>
      </p:sp>
      <p:graphicFrame>
        <p:nvGraphicFramePr>
          <p:cNvPr id="6" name="Table 5">
            <a:extLst>
              <a:ext uri="{FF2B5EF4-FFF2-40B4-BE49-F238E27FC236}">
                <a16:creationId xmlns:a16="http://schemas.microsoft.com/office/drawing/2014/main" id="{17443BD7-1E8E-4DAE-8A44-1A018BF91605}"/>
              </a:ext>
            </a:extLst>
          </p:cNvPr>
          <p:cNvGraphicFramePr>
            <a:graphicFrameLocks noGrp="1"/>
          </p:cNvGraphicFramePr>
          <p:nvPr>
            <p:extLst>
              <p:ext uri="{D42A27DB-BD31-4B8C-83A1-F6EECF244321}">
                <p14:modId xmlns:p14="http://schemas.microsoft.com/office/powerpoint/2010/main" val="3465299068"/>
              </p:ext>
            </p:extLst>
          </p:nvPr>
        </p:nvGraphicFramePr>
        <p:xfrm>
          <a:off x="173300" y="101601"/>
          <a:ext cx="7462086" cy="10372633"/>
        </p:xfrm>
        <a:graphic>
          <a:graphicData uri="http://schemas.openxmlformats.org/drawingml/2006/table">
            <a:tbl>
              <a:tblPr firstRow="1" bandRow="1">
                <a:tableStyleId>{073A0DAA-6AF3-43AB-8588-CEC1D06C72B9}</a:tableStyleId>
              </a:tblPr>
              <a:tblGrid>
                <a:gridCol w="1172017">
                  <a:extLst>
                    <a:ext uri="{9D8B030D-6E8A-4147-A177-3AD203B41FA5}">
                      <a16:colId xmlns:a16="http://schemas.microsoft.com/office/drawing/2014/main" val="3408050060"/>
                    </a:ext>
                  </a:extLst>
                </a:gridCol>
                <a:gridCol w="1145043">
                  <a:extLst>
                    <a:ext uri="{9D8B030D-6E8A-4147-A177-3AD203B41FA5}">
                      <a16:colId xmlns:a16="http://schemas.microsoft.com/office/drawing/2014/main" val="3679133353"/>
                    </a:ext>
                  </a:extLst>
                </a:gridCol>
                <a:gridCol w="1458399">
                  <a:extLst>
                    <a:ext uri="{9D8B030D-6E8A-4147-A177-3AD203B41FA5}">
                      <a16:colId xmlns:a16="http://schemas.microsoft.com/office/drawing/2014/main" val="1272252851"/>
                    </a:ext>
                  </a:extLst>
                </a:gridCol>
                <a:gridCol w="1322488">
                  <a:extLst>
                    <a:ext uri="{9D8B030D-6E8A-4147-A177-3AD203B41FA5}">
                      <a16:colId xmlns:a16="http://schemas.microsoft.com/office/drawing/2014/main" val="1024309971"/>
                    </a:ext>
                  </a:extLst>
                </a:gridCol>
                <a:gridCol w="1333948">
                  <a:extLst>
                    <a:ext uri="{9D8B030D-6E8A-4147-A177-3AD203B41FA5}">
                      <a16:colId xmlns:a16="http://schemas.microsoft.com/office/drawing/2014/main" val="3987893419"/>
                    </a:ext>
                  </a:extLst>
                </a:gridCol>
                <a:gridCol w="1030191">
                  <a:extLst>
                    <a:ext uri="{9D8B030D-6E8A-4147-A177-3AD203B41FA5}">
                      <a16:colId xmlns:a16="http://schemas.microsoft.com/office/drawing/2014/main" val="2451054681"/>
                    </a:ext>
                  </a:extLst>
                </a:gridCol>
              </a:tblGrid>
              <a:tr h="690154">
                <a:tc gridSpan="6">
                  <a:txBody>
                    <a:bodyPr/>
                    <a:lstStyle/>
                    <a:p>
                      <a:pPr algn="ctr"/>
                      <a:r>
                        <a:rPr lang="en-US" sz="2000" dirty="0"/>
                        <a:t>Select Six Words that best describe you – Your Values</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4241896633"/>
                  </a:ext>
                </a:extLst>
              </a:tr>
              <a:tr h="587103">
                <a:tc>
                  <a:txBody>
                    <a:bodyPr/>
                    <a:lstStyle/>
                    <a:p>
                      <a:pPr algn="ctr"/>
                      <a:r>
                        <a:rPr lang="en-US" sz="1400" dirty="0"/>
                        <a:t>Appreciative</a:t>
                      </a:r>
                    </a:p>
                  </a:txBody>
                  <a:tcPr anchor="ctr"/>
                </a:tc>
                <a:tc>
                  <a:txBody>
                    <a:bodyPr/>
                    <a:lstStyle/>
                    <a:p>
                      <a:pPr algn="ctr"/>
                      <a:r>
                        <a:rPr lang="en-US" sz="1400" dirty="0"/>
                        <a:t>Assertive</a:t>
                      </a:r>
                    </a:p>
                  </a:txBody>
                  <a:tcPr anchor="ctr"/>
                </a:tc>
                <a:tc>
                  <a:txBody>
                    <a:bodyPr/>
                    <a:lstStyle/>
                    <a:p>
                      <a:pPr algn="ctr"/>
                      <a:r>
                        <a:rPr lang="en-US" sz="1400" dirty="0"/>
                        <a:t>Ambitious</a:t>
                      </a:r>
                    </a:p>
                  </a:txBody>
                  <a:tcPr anchor="ctr"/>
                </a:tc>
                <a:tc>
                  <a:txBody>
                    <a:bodyPr/>
                    <a:lstStyle/>
                    <a:p>
                      <a:pPr algn="ctr"/>
                      <a:r>
                        <a:rPr lang="en-US" sz="1400" dirty="0"/>
                        <a:t>Achievement Oriented</a:t>
                      </a:r>
                    </a:p>
                  </a:txBody>
                  <a:tcPr anchor="ctr"/>
                </a:tc>
                <a:tc>
                  <a:txBody>
                    <a:bodyPr/>
                    <a:lstStyle/>
                    <a:p>
                      <a:pPr algn="ctr"/>
                      <a:r>
                        <a:rPr lang="en-US" sz="1400" dirty="0"/>
                        <a:t>Listener</a:t>
                      </a:r>
                    </a:p>
                  </a:txBody>
                  <a:tcPr anchor="ctr"/>
                </a:tc>
                <a:tc>
                  <a:txBody>
                    <a:bodyPr/>
                    <a:lstStyle/>
                    <a:p>
                      <a:pPr algn="ctr"/>
                      <a:r>
                        <a:rPr lang="en-US" sz="1400" dirty="0"/>
                        <a:t>Leader</a:t>
                      </a:r>
                    </a:p>
                  </a:txBody>
                  <a:tcPr anchor="ctr"/>
                </a:tc>
                <a:extLst>
                  <a:ext uri="{0D108BD9-81ED-4DB2-BD59-A6C34878D82A}">
                    <a16:rowId xmlns:a16="http://schemas.microsoft.com/office/drawing/2014/main" val="3230811698"/>
                  </a:ext>
                </a:extLst>
              </a:tr>
              <a:tr h="537029">
                <a:tc>
                  <a:txBody>
                    <a:bodyPr/>
                    <a:lstStyle/>
                    <a:p>
                      <a:pPr algn="ctr"/>
                      <a:r>
                        <a:rPr lang="en-US" sz="1400" dirty="0"/>
                        <a:t>Astute</a:t>
                      </a:r>
                    </a:p>
                  </a:txBody>
                  <a:tcPr anchor="ctr"/>
                </a:tc>
                <a:tc>
                  <a:txBody>
                    <a:bodyPr/>
                    <a:lstStyle/>
                    <a:p>
                      <a:pPr algn="ctr"/>
                      <a:r>
                        <a:rPr lang="en-US" sz="1400" dirty="0"/>
                        <a:t>Attentive to details</a:t>
                      </a:r>
                    </a:p>
                  </a:txBody>
                  <a:tcPr anchor="ctr"/>
                </a:tc>
                <a:tc>
                  <a:txBody>
                    <a:bodyPr/>
                    <a:lstStyle/>
                    <a:p>
                      <a:pPr algn="ctr"/>
                      <a:r>
                        <a:rPr lang="en-US" sz="1400" dirty="0"/>
                        <a:t>Authentic</a:t>
                      </a:r>
                    </a:p>
                  </a:txBody>
                  <a:tcPr anchor="ctr"/>
                </a:tc>
                <a:tc>
                  <a:txBody>
                    <a:bodyPr/>
                    <a:lstStyle/>
                    <a:p>
                      <a:pPr algn="ctr"/>
                      <a:r>
                        <a:rPr lang="en-US" sz="1400" dirty="0"/>
                        <a:t>Analytic</a:t>
                      </a:r>
                    </a:p>
                  </a:txBody>
                  <a:tcPr anchor="ctr"/>
                </a:tc>
                <a:tc>
                  <a:txBody>
                    <a:bodyPr/>
                    <a:lstStyle/>
                    <a:p>
                      <a:pPr algn="ctr"/>
                      <a:r>
                        <a:rPr lang="en-US" sz="1400" dirty="0"/>
                        <a:t>Loyal</a:t>
                      </a:r>
                    </a:p>
                  </a:txBody>
                  <a:tcPr anchor="ctr"/>
                </a:tc>
                <a:tc>
                  <a:txBody>
                    <a:bodyPr/>
                    <a:lstStyle/>
                    <a:p>
                      <a:pPr algn="ctr"/>
                      <a:r>
                        <a:rPr lang="en-US" sz="1400" dirty="0"/>
                        <a:t>Logical</a:t>
                      </a:r>
                    </a:p>
                  </a:txBody>
                  <a:tcPr anchor="ctr"/>
                </a:tc>
                <a:extLst>
                  <a:ext uri="{0D108BD9-81ED-4DB2-BD59-A6C34878D82A}">
                    <a16:rowId xmlns:a16="http://schemas.microsoft.com/office/drawing/2014/main" val="3365663022"/>
                  </a:ext>
                </a:extLst>
              </a:tr>
              <a:tr h="624114">
                <a:tc>
                  <a:txBody>
                    <a:bodyPr/>
                    <a:lstStyle/>
                    <a:p>
                      <a:pPr algn="ctr"/>
                      <a:r>
                        <a:rPr lang="en-US" sz="1400" dirty="0"/>
                        <a:t>Authoritative</a:t>
                      </a:r>
                    </a:p>
                  </a:txBody>
                  <a:tcPr anchor="ctr"/>
                </a:tc>
                <a:tc>
                  <a:txBody>
                    <a:bodyPr/>
                    <a:lstStyle/>
                    <a:p>
                      <a:pPr algn="ctr"/>
                      <a:r>
                        <a:rPr lang="en-US" sz="1400" dirty="0"/>
                        <a:t>Committed</a:t>
                      </a:r>
                    </a:p>
                  </a:txBody>
                  <a:tcPr anchor="ctr"/>
                </a:tc>
                <a:tc>
                  <a:txBody>
                    <a:bodyPr/>
                    <a:lstStyle/>
                    <a:p>
                      <a:pPr algn="ctr"/>
                      <a:r>
                        <a:rPr lang="en-US" sz="1400" dirty="0"/>
                        <a:t>Compassionate</a:t>
                      </a:r>
                    </a:p>
                  </a:txBody>
                  <a:tcPr anchor="ctr"/>
                </a:tc>
                <a:tc>
                  <a:txBody>
                    <a:bodyPr/>
                    <a:lstStyle/>
                    <a:p>
                      <a:pPr algn="ctr"/>
                      <a:r>
                        <a:rPr lang="en-US" sz="1400" dirty="0"/>
                        <a:t>Competent</a:t>
                      </a:r>
                    </a:p>
                  </a:txBody>
                  <a:tcPr anchor="ctr"/>
                </a:tc>
                <a:tc>
                  <a:txBody>
                    <a:bodyPr/>
                    <a:lstStyle/>
                    <a:p>
                      <a:pPr algn="ctr"/>
                      <a:r>
                        <a:rPr lang="en-US" sz="1400" dirty="0"/>
                        <a:t>Makes a Difference</a:t>
                      </a:r>
                    </a:p>
                  </a:txBody>
                  <a:tcPr anchor="ctr"/>
                </a:tc>
                <a:tc>
                  <a:txBody>
                    <a:bodyPr/>
                    <a:lstStyle/>
                    <a:p>
                      <a:pPr algn="ctr"/>
                      <a:r>
                        <a:rPr lang="en-US" sz="1400" dirty="0"/>
                        <a:t>Mission Focused</a:t>
                      </a:r>
                    </a:p>
                  </a:txBody>
                  <a:tcPr anchor="ctr"/>
                </a:tc>
                <a:extLst>
                  <a:ext uri="{0D108BD9-81ED-4DB2-BD59-A6C34878D82A}">
                    <a16:rowId xmlns:a16="http://schemas.microsoft.com/office/drawing/2014/main" val="3403014544"/>
                  </a:ext>
                </a:extLst>
              </a:tr>
              <a:tr h="624114">
                <a:tc>
                  <a:txBody>
                    <a:bodyPr/>
                    <a:lstStyle/>
                    <a:p>
                      <a:pPr algn="ctr"/>
                      <a:r>
                        <a:rPr lang="en-US" sz="1400" dirty="0"/>
                        <a:t>Continuous Learner</a:t>
                      </a:r>
                    </a:p>
                  </a:txBody>
                  <a:tcPr anchor="ctr"/>
                </a:tc>
                <a:tc>
                  <a:txBody>
                    <a:bodyPr/>
                    <a:lstStyle/>
                    <a:p>
                      <a:pPr algn="ctr"/>
                      <a:r>
                        <a:rPr lang="en-US" sz="1400" dirty="0"/>
                        <a:t>Cooperative</a:t>
                      </a:r>
                    </a:p>
                  </a:txBody>
                  <a:tcPr anchor="ctr"/>
                </a:tc>
                <a:tc>
                  <a:txBody>
                    <a:bodyPr/>
                    <a:lstStyle/>
                    <a:p>
                      <a:pPr algn="ctr"/>
                      <a:r>
                        <a:rPr lang="en-US" sz="1400" dirty="0"/>
                        <a:t>Courageous</a:t>
                      </a:r>
                    </a:p>
                  </a:txBody>
                  <a:tcPr anchor="ctr"/>
                </a:tc>
                <a:tc>
                  <a:txBody>
                    <a:bodyPr/>
                    <a:lstStyle/>
                    <a:p>
                      <a:pPr algn="ctr"/>
                      <a:r>
                        <a:rPr lang="en-US" sz="1400" dirty="0"/>
                        <a:t>Creative</a:t>
                      </a:r>
                    </a:p>
                  </a:txBody>
                  <a:tcPr anchor="ctr"/>
                </a:tc>
                <a:tc>
                  <a:txBody>
                    <a:bodyPr/>
                    <a:lstStyle/>
                    <a:p>
                      <a:pPr algn="ctr"/>
                      <a:r>
                        <a:rPr lang="en-US" sz="1400" dirty="0"/>
                        <a:t>Open communicator</a:t>
                      </a:r>
                    </a:p>
                  </a:txBody>
                  <a:tcPr anchor="ctr"/>
                </a:tc>
                <a:tc>
                  <a:txBody>
                    <a:bodyPr/>
                    <a:lstStyle/>
                    <a:p>
                      <a:pPr algn="ctr"/>
                      <a:r>
                        <a:rPr lang="en-US" sz="1400" dirty="0"/>
                        <a:t>Optimistic</a:t>
                      </a:r>
                    </a:p>
                  </a:txBody>
                  <a:tcPr anchor="ctr"/>
                </a:tc>
                <a:extLst>
                  <a:ext uri="{0D108BD9-81ED-4DB2-BD59-A6C34878D82A}">
                    <a16:rowId xmlns:a16="http://schemas.microsoft.com/office/drawing/2014/main" val="1417856980"/>
                  </a:ext>
                </a:extLst>
              </a:tr>
              <a:tr h="595086">
                <a:tc>
                  <a:txBody>
                    <a:bodyPr/>
                    <a:lstStyle/>
                    <a:p>
                      <a:pPr algn="ctr"/>
                      <a:r>
                        <a:rPr lang="en-US" sz="1400" dirty="0"/>
                        <a:t>Candid</a:t>
                      </a:r>
                    </a:p>
                  </a:txBody>
                  <a:tcPr anchor="ctr"/>
                </a:tc>
                <a:tc>
                  <a:txBody>
                    <a:bodyPr/>
                    <a:lstStyle/>
                    <a:p>
                      <a:pPr algn="ctr"/>
                      <a:r>
                        <a:rPr lang="en-US" sz="1400" dirty="0"/>
                        <a:t>Cautious</a:t>
                      </a:r>
                    </a:p>
                  </a:txBody>
                  <a:tcPr anchor="ctr"/>
                </a:tc>
                <a:tc>
                  <a:txBody>
                    <a:bodyPr/>
                    <a:lstStyle/>
                    <a:p>
                      <a:pPr algn="ctr"/>
                      <a:r>
                        <a:rPr lang="en-US" sz="1400" dirty="0"/>
                        <a:t>Charismatic</a:t>
                      </a:r>
                    </a:p>
                  </a:txBody>
                  <a:tcPr anchor="ctr"/>
                </a:tc>
                <a:tc>
                  <a:txBody>
                    <a:bodyPr/>
                    <a:lstStyle/>
                    <a:p>
                      <a:pPr algn="ctr"/>
                      <a:r>
                        <a:rPr lang="en-US" sz="1400" dirty="0"/>
                        <a:t>Cheerful</a:t>
                      </a:r>
                    </a:p>
                  </a:txBody>
                  <a:tcPr anchor="ctr"/>
                </a:tc>
                <a:tc>
                  <a:txBody>
                    <a:bodyPr/>
                    <a:lstStyle/>
                    <a:p>
                      <a:pPr algn="ctr"/>
                      <a:r>
                        <a:rPr lang="en-US" sz="1400" dirty="0"/>
                        <a:t>Orderly</a:t>
                      </a:r>
                    </a:p>
                  </a:txBody>
                  <a:tcPr anchor="ctr"/>
                </a:tc>
                <a:tc>
                  <a:txBody>
                    <a:bodyPr/>
                    <a:lstStyle/>
                    <a:p>
                      <a:pPr algn="ctr"/>
                      <a:r>
                        <a:rPr lang="en-US" sz="1400" dirty="0"/>
                        <a:t>Outgoing</a:t>
                      </a:r>
                    </a:p>
                  </a:txBody>
                  <a:tcPr anchor="ctr"/>
                </a:tc>
                <a:extLst>
                  <a:ext uri="{0D108BD9-81ED-4DB2-BD59-A6C34878D82A}">
                    <a16:rowId xmlns:a16="http://schemas.microsoft.com/office/drawing/2014/main" val="1934708335"/>
                  </a:ext>
                </a:extLst>
              </a:tr>
              <a:tr h="551543">
                <a:tc>
                  <a:txBody>
                    <a:bodyPr/>
                    <a:lstStyle/>
                    <a:p>
                      <a:pPr algn="ctr"/>
                      <a:r>
                        <a:rPr lang="en-US" sz="1400" dirty="0"/>
                        <a:t>Clever</a:t>
                      </a:r>
                    </a:p>
                  </a:txBody>
                  <a:tcPr anchor="ctr"/>
                </a:tc>
                <a:tc>
                  <a:txBody>
                    <a:bodyPr/>
                    <a:lstStyle/>
                    <a:p>
                      <a:pPr algn="ctr"/>
                      <a:r>
                        <a:rPr lang="en-US" sz="1400" dirty="0"/>
                        <a:t>Collaborative</a:t>
                      </a:r>
                    </a:p>
                  </a:txBody>
                  <a:tcPr anchor="ctr"/>
                </a:tc>
                <a:tc>
                  <a:txBody>
                    <a:bodyPr/>
                    <a:lstStyle/>
                    <a:p>
                      <a:pPr algn="ctr"/>
                      <a:r>
                        <a:rPr lang="en-US" sz="1400" dirty="0"/>
                        <a:t>Consistent</a:t>
                      </a:r>
                    </a:p>
                  </a:txBody>
                  <a:tcPr anchor="ctr"/>
                </a:tc>
                <a:tc>
                  <a:txBody>
                    <a:bodyPr/>
                    <a:lstStyle/>
                    <a:p>
                      <a:pPr algn="ctr"/>
                      <a:r>
                        <a:rPr lang="en-US" sz="1400" dirty="0"/>
                        <a:t>Controlling</a:t>
                      </a:r>
                    </a:p>
                  </a:txBody>
                  <a:tcPr anchor="ctr"/>
                </a:tc>
                <a:tc>
                  <a:txBody>
                    <a:bodyPr/>
                    <a:lstStyle/>
                    <a:p>
                      <a:pPr algn="ctr"/>
                      <a:r>
                        <a:rPr lang="en-US" sz="1400" dirty="0"/>
                        <a:t>Patient</a:t>
                      </a:r>
                    </a:p>
                  </a:txBody>
                  <a:tcPr anchor="ctr"/>
                </a:tc>
                <a:tc>
                  <a:txBody>
                    <a:bodyPr/>
                    <a:lstStyle/>
                    <a:p>
                      <a:pPr algn="ctr"/>
                      <a:r>
                        <a:rPr lang="en-US" sz="1400" dirty="0"/>
                        <a:t>Tenacious</a:t>
                      </a:r>
                    </a:p>
                  </a:txBody>
                  <a:tcPr anchor="ctr"/>
                </a:tc>
                <a:extLst>
                  <a:ext uri="{0D108BD9-81ED-4DB2-BD59-A6C34878D82A}">
                    <a16:rowId xmlns:a16="http://schemas.microsoft.com/office/drawing/2014/main" val="2916369593"/>
                  </a:ext>
                </a:extLst>
              </a:tr>
              <a:tr h="566057">
                <a:tc>
                  <a:txBody>
                    <a:bodyPr/>
                    <a:lstStyle/>
                    <a:p>
                      <a:pPr algn="ctr"/>
                      <a:r>
                        <a:rPr lang="en-US" sz="1400" dirty="0"/>
                        <a:t>Dependable</a:t>
                      </a:r>
                    </a:p>
                  </a:txBody>
                  <a:tcPr anchor="ctr"/>
                </a:tc>
                <a:tc>
                  <a:txBody>
                    <a:bodyPr/>
                    <a:lstStyle/>
                    <a:p>
                      <a:pPr algn="ctr"/>
                      <a:r>
                        <a:rPr lang="en-US" sz="1400" dirty="0"/>
                        <a:t>Diplomatic</a:t>
                      </a:r>
                    </a:p>
                  </a:txBody>
                  <a:tcPr anchor="ctr"/>
                </a:tc>
                <a:tc>
                  <a:txBody>
                    <a:bodyPr/>
                    <a:lstStyle/>
                    <a:p>
                      <a:pPr algn="ctr"/>
                      <a:r>
                        <a:rPr lang="en-US" sz="1400" dirty="0"/>
                        <a:t>Diligent</a:t>
                      </a:r>
                    </a:p>
                  </a:txBody>
                  <a:tcPr anchor="ctr"/>
                </a:tc>
                <a:tc>
                  <a:txBody>
                    <a:bodyPr/>
                    <a:lstStyle/>
                    <a:p>
                      <a:pPr algn="ctr"/>
                      <a:r>
                        <a:rPr lang="en-US" sz="1400" dirty="0"/>
                        <a:t>Driving</a:t>
                      </a:r>
                    </a:p>
                  </a:txBody>
                  <a:tcPr anchor="ctr"/>
                </a:tc>
                <a:tc>
                  <a:txBody>
                    <a:bodyPr/>
                    <a:lstStyle/>
                    <a:p>
                      <a:pPr algn="ctr"/>
                      <a:r>
                        <a:rPr lang="en-US" sz="1400" dirty="0"/>
                        <a:t>Powerful</a:t>
                      </a:r>
                    </a:p>
                  </a:txBody>
                  <a:tcPr anchor="ctr"/>
                </a:tc>
                <a:tc>
                  <a:txBody>
                    <a:bodyPr/>
                    <a:lstStyle/>
                    <a:p>
                      <a:pPr algn="ctr"/>
                      <a:r>
                        <a:rPr lang="en-US" sz="1400" dirty="0"/>
                        <a:t>Pioneering</a:t>
                      </a:r>
                    </a:p>
                  </a:txBody>
                  <a:tcPr anchor="ctr"/>
                </a:tc>
                <a:extLst>
                  <a:ext uri="{0D108BD9-81ED-4DB2-BD59-A6C34878D82A}">
                    <a16:rowId xmlns:a16="http://schemas.microsoft.com/office/drawing/2014/main" val="2927572317"/>
                  </a:ext>
                </a:extLst>
              </a:tr>
              <a:tr h="580571">
                <a:tc>
                  <a:txBody>
                    <a:bodyPr/>
                    <a:lstStyle/>
                    <a:p>
                      <a:pPr algn="ctr"/>
                      <a:r>
                        <a:rPr lang="en-US" sz="1400" dirty="0"/>
                        <a:t>Dynamic</a:t>
                      </a:r>
                    </a:p>
                  </a:txBody>
                  <a:tcPr anchor="ctr"/>
                </a:tc>
                <a:tc>
                  <a:txBody>
                    <a:bodyPr/>
                    <a:lstStyle/>
                    <a:p>
                      <a:pPr algn="ctr"/>
                      <a:r>
                        <a:rPr lang="en-US" sz="1400" dirty="0"/>
                        <a:t>Effective</a:t>
                      </a:r>
                    </a:p>
                  </a:txBody>
                  <a:tcPr anchor="ctr"/>
                </a:tc>
                <a:tc>
                  <a:txBody>
                    <a:bodyPr/>
                    <a:lstStyle/>
                    <a:p>
                      <a:pPr algn="ctr"/>
                      <a:r>
                        <a:rPr lang="en-US" sz="1400" dirty="0"/>
                        <a:t>Empathic</a:t>
                      </a:r>
                    </a:p>
                  </a:txBody>
                  <a:tcPr anchor="ctr"/>
                </a:tc>
                <a:tc>
                  <a:txBody>
                    <a:bodyPr/>
                    <a:lstStyle/>
                    <a:p>
                      <a:pPr algn="ctr"/>
                      <a:r>
                        <a:rPr lang="en-US" sz="1400" dirty="0"/>
                        <a:t>Enthusiastic</a:t>
                      </a:r>
                    </a:p>
                  </a:txBody>
                  <a:tcPr anchor="ctr"/>
                </a:tc>
                <a:tc>
                  <a:txBody>
                    <a:bodyPr/>
                    <a:lstStyle/>
                    <a:p>
                      <a:pPr algn="ctr"/>
                      <a:r>
                        <a:rPr lang="en-US" sz="1400" dirty="0"/>
                        <a:t>Playful</a:t>
                      </a:r>
                    </a:p>
                  </a:txBody>
                  <a:tcPr anchor="ctr"/>
                </a:tc>
                <a:tc>
                  <a:txBody>
                    <a:bodyPr/>
                    <a:lstStyle/>
                    <a:p>
                      <a:pPr algn="ctr"/>
                      <a:r>
                        <a:rPr lang="en-US" sz="1400" dirty="0"/>
                        <a:t>Practical</a:t>
                      </a:r>
                    </a:p>
                  </a:txBody>
                  <a:tcPr anchor="ctr"/>
                </a:tc>
                <a:extLst>
                  <a:ext uri="{0D108BD9-81ED-4DB2-BD59-A6C34878D82A}">
                    <a16:rowId xmlns:a16="http://schemas.microsoft.com/office/drawing/2014/main" val="694935425"/>
                  </a:ext>
                </a:extLst>
              </a:tr>
              <a:tr h="595086">
                <a:tc>
                  <a:txBody>
                    <a:bodyPr/>
                    <a:lstStyle/>
                    <a:p>
                      <a:pPr algn="ctr"/>
                      <a:r>
                        <a:rPr lang="en-US" sz="1400" dirty="0"/>
                        <a:t>Efficient</a:t>
                      </a:r>
                    </a:p>
                  </a:txBody>
                  <a:tcPr anchor="ctr"/>
                </a:tc>
                <a:tc>
                  <a:txBody>
                    <a:bodyPr/>
                    <a:lstStyle/>
                    <a:p>
                      <a:pPr algn="ctr"/>
                      <a:r>
                        <a:rPr lang="en-US" sz="1400" dirty="0"/>
                        <a:t>Ethical</a:t>
                      </a:r>
                    </a:p>
                  </a:txBody>
                  <a:tcPr anchor="ctr"/>
                </a:tc>
                <a:tc>
                  <a:txBody>
                    <a:bodyPr/>
                    <a:lstStyle/>
                    <a:p>
                      <a:pPr algn="ctr"/>
                      <a:r>
                        <a:rPr lang="en-US" sz="1400" dirty="0"/>
                        <a:t>Fair</a:t>
                      </a:r>
                    </a:p>
                  </a:txBody>
                  <a:tcPr anchor="ctr"/>
                </a:tc>
                <a:tc>
                  <a:txBody>
                    <a:bodyPr/>
                    <a:lstStyle/>
                    <a:p>
                      <a:pPr algn="ctr"/>
                      <a:r>
                        <a:rPr lang="en-US" sz="1400" dirty="0"/>
                        <a:t>Family Oriented</a:t>
                      </a:r>
                    </a:p>
                  </a:txBody>
                  <a:tcPr anchor="ctr"/>
                </a:tc>
                <a:tc>
                  <a:txBody>
                    <a:bodyPr/>
                    <a:lstStyle/>
                    <a:p>
                      <a:pPr algn="ctr"/>
                      <a:r>
                        <a:rPr lang="en-US" sz="1400" dirty="0"/>
                        <a:t>Precise</a:t>
                      </a:r>
                    </a:p>
                  </a:txBody>
                  <a:tcPr anchor="ctr"/>
                </a:tc>
                <a:tc>
                  <a:txBody>
                    <a:bodyPr/>
                    <a:lstStyle/>
                    <a:p>
                      <a:pPr algn="ctr"/>
                      <a:r>
                        <a:rPr lang="en-US" sz="1400" dirty="0"/>
                        <a:t>Prepared</a:t>
                      </a:r>
                    </a:p>
                  </a:txBody>
                  <a:tcPr anchor="ctr"/>
                </a:tc>
                <a:extLst>
                  <a:ext uri="{0D108BD9-81ED-4DB2-BD59-A6C34878D82A}">
                    <a16:rowId xmlns:a16="http://schemas.microsoft.com/office/drawing/2014/main" val="1321353360"/>
                  </a:ext>
                </a:extLst>
              </a:tr>
              <a:tr h="537029">
                <a:tc>
                  <a:txBody>
                    <a:bodyPr/>
                    <a:lstStyle/>
                    <a:p>
                      <a:pPr algn="ctr"/>
                      <a:r>
                        <a:rPr lang="en-US" sz="1400" dirty="0"/>
                        <a:t>Financially Motivated</a:t>
                      </a:r>
                    </a:p>
                  </a:txBody>
                  <a:tcPr anchor="ctr"/>
                </a:tc>
                <a:tc>
                  <a:txBody>
                    <a:bodyPr/>
                    <a:lstStyle/>
                    <a:p>
                      <a:pPr algn="ctr"/>
                      <a:r>
                        <a:rPr lang="en-US" sz="1400" dirty="0"/>
                        <a:t>Forgiving</a:t>
                      </a:r>
                    </a:p>
                  </a:txBody>
                  <a:tcPr anchor="ctr"/>
                </a:tc>
                <a:tc>
                  <a:txBody>
                    <a:bodyPr/>
                    <a:lstStyle/>
                    <a:p>
                      <a:pPr algn="ctr"/>
                      <a:r>
                        <a:rPr lang="en-US" sz="1400" dirty="0"/>
                        <a:t>Friendly</a:t>
                      </a:r>
                    </a:p>
                  </a:txBody>
                  <a:tcPr anchor="ctr"/>
                </a:tc>
                <a:tc>
                  <a:txBody>
                    <a:bodyPr/>
                    <a:lstStyle/>
                    <a:p>
                      <a:pPr algn="ctr"/>
                      <a:r>
                        <a:rPr lang="en-US" sz="1400" dirty="0"/>
                        <a:t>Flexible</a:t>
                      </a:r>
                    </a:p>
                  </a:txBody>
                  <a:tcPr anchor="ctr"/>
                </a:tc>
                <a:tc>
                  <a:txBody>
                    <a:bodyPr/>
                    <a:lstStyle/>
                    <a:p>
                      <a:pPr algn="ctr"/>
                      <a:r>
                        <a:rPr lang="en-US" sz="1400" dirty="0"/>
                        <a:t>Punctual</a:t>
                      </a:r>
                    </a:p>
                  </a:txBody>
                  <a:tcPr anchor="ctr"/>
                </a:tc>
                <a:tc>
                  <a:txBody>
                    <a:bodyPr/>
                    <a:lstStyle/>
                    <a:p>
                      <a:pPr algn="ctr"/>
                      <a:r>
                        <a:rPr lang="en-US" sz="1400" dirty="0"/>
                        <a:t>Quality Service</a:t>
                      </a:r>
                    </a:p>
                  </a:txBody>
                  <a:tcPr anchor="ctr"/>
                </a:tc>
                <a:extLst>
                  <a:ext uri="{0D108BD9-81ED-4DB2-BD59-A6C34878D82A}">
                    <a16:rowId xmlns:a16="http://schemas.microsoft.com/office/drawing/2014/main" val="4199689529"/>
                  </a:ext>
                </a:extLst>
              </a:tr>
              <a:tr h="580571">
                <a:tc>
                  <a:txBody>
                    <a:bodyPr/>
                    <a:lstStyle/>
                    <a:p>
                      <a:pPr algn="ctr"/>
                      <a:r>
                        <a:rPr lang="en-US" sz="1400" dirty="0"/>
                        <a:t>Firm</a:t>
                      </a:r>
                    </a:p>
                  </a:txBody>
                  <a:tcPr anchor="ctr"/>
                </a:tc>
                <a:tc>
                  <a:txBody>
                    <a:bodyPr/>
                    <a:lstStyle/>
                    <a:p>
                      <a:pPr algn="ctr"/>
                      <a:r>
                        <a:rPr lang="en-US" sz="1400" dirty="0"/>
                        <a:t>Generous</a:t>
                      </a:r>
                    </a:p>
                  </a:txBody>
                  <a:tcPr anchor="ctr"/>
                </a:tc>
                <a:tc>
                  <a:txBody>
                    <a:bodyPr/>
                    <a:lstStyle/>
                    <a:p>
                      <a:pPr algn="ctr"/>
                      <a:r>
                        <a:rPr lang="en-US" sz="1400" dirty="0"/>
                        <a:t>Honest</a:t>
                      </a:r>
                    </a:p>
                  </a:txBody>
                  <a:tcPr anchor="ctr"/>
                </a:tc>
                <a:tc>
                  <a:txBody>
                    <a:bodyPr/>
                    <a:lstStyle/>
                    <a:p>
                      <a:pPr algn="ctr"/>
                      <a:r>
                        <a:rPr lang="en-US" sz="1400" dirty="0"/>
                        <a:t>Humble</a:t>
                      </a:r>
                    </a:p>
                  </a:txBody>
                  <a:tcPr anchor="ctr"/>
                </a:tc>
                <a:tc>
                  <a:txBody>
                    <a:bodyPr/>
                    <a:lstStyle/>
                    <a:p>
                      <a:pPr algn="ctr"/>
                      <a:r>
                        <a:rPr lang="en-US" sz="1400" dirty="0"/>
                        <a:t>Rational</a:t>
                      </a:r>
                    </a:p>
                  </a:txBody>
                  <a:tcPr anchor="ctr"/>
                </a:tc>
                <a:tc>
                  <a:txBody>
                    <a:bodyPr/>
                    <a:lstStyle/>
                    <a:p>
                      <a:pPr algn="ctr"/>
                      <a:r>
                        <a:rPr lang="en-US" sz="1400" dirty="0"/>
                        <a:t>Realistic</a:t>
                      </a:r>
                    </a:p>
                  </a:txBody>
                  <a:tcPr anchor="ctr"/>
                </a:tc>
                <a:extLst>
                  <a:ext uri="{0D108BD9-81ED-4DB2-BD59-A6C34878D82A}">
                    <a16:rowId xmlns:a16="http://schemas.microsoft.com/office/drawing/2014/main" val="778268464"/>
                  </a:ext>
                </a:extLst>
              </a:tr>
              <a:tr h="624114">
                <a:tc>
                  <a:txBody>
                    <a:bodyPr/>
                    <a:lstStyle/>
                    <a:p>
                      <a:pPr algn="ctr"/>
                      <a:r>
                        <a:rPr lang="en-US" sz="1400" dirty="0"/>
                        <a:t>Humor/Fun</a:t>
                      </a:r>
                    </a:p>
                  </a:txBody>
                  <a:tcPr anchor="ctr"/>
                </a:tc>
                <a:tc>
                  <a:txBody>
                    <a:bodyPr/>
                    <a:lstStyle/>
                    <a:p>
                      <a:pPr algn="ctr"/>
                      <a:r>
                        <a:rPr lang="en-US" sz="1400" dirty="0"/>
                        <a:t>Independent</a:t>
                      </a:r>
                    </a:p>
                  </a:txBody>
                  <a:tcPr anchor="ctr"/>
                </a:tc>
                <a:tc>
                  <a:txBody>
                    <a:bodyPr/>
                    <a:lstStyle/>
                    <a:p>
                      <a:pPr algn="ctr"/>
                      <a:r>
                        <a:rPr lang="en-US" sz="1400" dirty="0"/>
                        <a:t>Integrity</a:t>
                      </a:r>
                    </a:p>
                  </a:txBody>
                  <a:tcPr anchor="ctr"/>
                </a:tc>
                <a:tc>
                  <a:txBody>
                    <a:bodyPr/>
                    <a:lstStyle/>
                    <a:p>
                      <a:pPr algn="ctr"/>
                      <a:r>
                        <a:rPr lang="en-US" sz="1400" dirty="0"/>
                        <a:t>Takes Initiative</a:t>
                      </a:r>
                    </a:p>
                  </a:txBody>
                  <a:tcPr anchor="ctr"/>
                </a:tc>
                <a:tc>
                  <a:txBody>
                    <a:bodyPr/>
                    <a:lstStyle/>
                    <a:p>
                      <a:pPr algn="ctr"/>
                      <a:r>
                        <a:rPr lang="en-US" sz="1400" dirty="0"/>
                        <a:t>Respectful</a:t>
                      </a:r>
                    </a:p>
                  </a:txBody>
                  <a:tcPr anchor="ctr"/>
                </a:tc>
                <a:tc>
                  <a:txBody>
                    <a:bodyPr/>
                    <a:lstStyle/>
                    <a:p>
                      <a:pPr algn="ctr"/>
                      <a:r>
                        <a:rPr lang="en-US" sz="1400" dirty="0"/>
                        <a:t>Responsible</a:t>
                      </a:r>
                    </a:p>
                  </a:txBody>
                  <a:tcPr anchor="ctr"/>
                </a:tc>
                <a:extLst>
                  <a:ext uri="{0D108BD9-81ED-4DB2-BD59-A6C34878D82A}">
                    <a16:rowId xmlns:a16="http://schemas.microsoft.com/office/drawing/2014/main" val="148760171"/>
                  </a:ext>
                </a:extLst>
              </a:tr>
              <a:tr h="609600">
                <a:tc>
                  <a:txBody>
                    <a:bodyPr/>
                    <a:lstStyle/>
                    <a:p>
                      <a:pPr algn="ctr"/>
                      <a:r>
                        <a:rPr lang="en-US" sz="1400" dirty="0"/>
                        <a:t>Impulsive</a:t>
                      </a:r>
                    </a:p>
                  </a:txBody>
                  <a:tcPr anchor="ctr"/>
                </a:tc>
                <a:tc>
                  <a:txBody>
                    <a:bodyPr/>
                    <a:lstStyle/>
                    <a:p>
                      <a:pPr algn="ctr"/>
                      <a:r>
                        <a:rPr lang="en-US" sz="1400" dirty="0"/>
                        <a:t>Imaginative</a:t>
                      </a:r>
                    </a:p>
                  </a:txBody>
                  <a:tcPr anchor="ctr"/>
                </a:tc>
                <a:tc>
                  <a:txBody>
                    <a:bodyPr/>
                    <a:lstStyle/>
                    <a:p>
                      <a:pPr algn="ctr"/>
                      <a:r>
                        <a:rPr lang="en-US" sz="1400" dirty="0"/>
                        <a:t>Innovative</a:t>
                      </a:r>
                    </a:p>
                  </a:txBody>
                  <a:tcPr anchor="ctr"/>
                </a:tc>
                <a:tc>
                  <a:txBody>
                    <a:bodyPr/>
                    <a:lstStyle/>
                    <a:p>
                      <a:pPr algn="ctr"/>
                      <a:r>
                        <a:rPr lang="en-US" sz="1400" dirty="0"/>
                        <a:t>Influencer</a:t>
                      </a:r>
                    </a:p>
                  </a:txBody>
                  <a:tcPr anchor="ctr"/>
                </a:tc>
                <a:tc>
                  <a:txBody>
                    <a:bodyPr/>
                    <a:lstStyle/>
                    <a:p>
                      <a:pPr algn="ctr"/>
                      <a:r>
                        <a:rPr lang="en-US" sz="1400" dirty="0"/>
                        <a:t>Risk Taker</a:t>
                      </a:r>
                    </a:p>
                  </a:txBody>
                  <a:tcPr anchor="ctr"/>
                </a:tc>
                <a:tc>
                  <a:txBody>
                    <a:bodyPr/>
                    <a:lstStyle/>
                    <a:p>
                      <a:pPr algn="ctr"/>
                      <a:r>
                        <a:rPr lang="en-US" sz="1400" dirty="0"/>
                        <a:t>Responsive</a:t>
                      </a:r>
                    </a:p>
                  </a:txBody>
                  <a:tcPr anchor="ctr"/>
                </a:tc>
                <a:extLst>
                  <a:ext uri="{0D108BD9-81ED-4DB2-BD59-A6C34878D82A}">
                    <a16:rowId xmlns:a16="http://schemas.microsoft.com/office/drawing/2014/main" val="3615431621"/>
                  </a:ext>
                </a:extLst>
              </a:tr>
              <a:tr h="690154">
                <a:tc>
                  <a:txBody>
                    <a:bodyPr/>
                    <a:lstStyle/>
                    <a:p>
                      <a:pPr algn="ctr"/>
                      <a:r>
                        <a:rPr lang="en-US" sz="1400" dirty="0"/>
                        <a:t>Gives Recognition</a:t>
                      </a:r>
                    </a:p>
                  </a:txBody>
                  <a:tcPr anchor="ctr"/>
                </a:tc>
                <a:tc>
                  <a:txBody>
                    <a:bodyPr/>
                    <a:lstStyle/>
                    <a:p>
                      <a:pPr algn="ctr"/>
                      <a:r>
                        <a:rPr lang="en-US" sz="1400" dirty="0"/>
                        <a:t>Confident</a:t>
                      </a:r>
                    </a:p>
                  </a:txBody>
                  <a:tcPr anchor="ctr"/>
                </a:tc>
                <a:tc>
                  <a:txBody>
                    <a:bodyPr/>
                    <a:lstStyle/>
                    <a:p>
                      <a:pPr algn="ctr"/>
                      <a:r>
                        <a:rPr lang="en-US" sz="1400" dirty="0"/>
                        <a:t>Resilient</a:t>
                      </a:r>
                    </a:p>
                  </a:txBody>
                  <a:tcPr anchor="ctr"/>
                </a:tc>
                <a:tc>
                  <a:txBody>
                    <a:bodyPr/>
                    <a:lstStyle/>
                    <a:p>
                      <a:pPr algn="ctr"/>
                      <a:r>
                        <a:rPr lang="en-US" sz="1400" dirty="0"/>
                        <a:t>Sensitive</a:t>
                      </a:r>
                    </a:p>
                  </a:txBody>
                  <a:tcPr anchor="ctr"/>
                </a:tc>
                <a:tc>
                  <a:txBody>
                    <a:bodyPr/>
                    <a:lstStyle/>
                    <a:p>
                      <a:pPr algn="ctr"/>
                      <a:r>
                        <a:rPr lang="en-US" sz="1400" dirty="0"/>
                        <a:t>Safe</a:t>
                      </a:r>
                    </a:p>
                  </a:txBody>
                  <a:tcPr anchor="ctr"/>
                </a:tc>
                <a:tc>
                  <a:txBody>
                    <a:bodyPr/>
                    <a:lstStyle/>
                    <a:p>
                      <a:pPr algn="ctr"/>
                      <a:r>
                        <a:rPr lang="en-US" sz="1400" dirty="0"/>
                        <a:t>Successful</a:t>
                      </a:r>
                    </a:p>
                  </a:txBody>
                  <a:tcPr anchor="ctr"/>
                </a:tc>
                <a:extLst>
                  <a:ext uri="{0D108BD9-81ED-4DB2-BD59-A6C34878D82A}">
                    <a16:rowId xmlns:a16="http://schemas.microsoft.com/office/drawing/2014/main" val="1471805145"/>
                  </a:ext>
                </a:extLst>
              </a:tr>
              <a:tr h="690154">
                <a:tc>
                  <a:txBody>
                    <a:bodyPr/>
                    <a:lstStyle/>
                    <a:p>
                      <a:pPr algn="ctr"/>
                      <a:r>
                        <a:rPr lang="en-US" sz="1400" dirty="0"/>
                        <a:t>Strong</a:t>
                      </a:r>
                    </a:p>
                  </a:txBody>
                  <a:tcPr anchor="ctr"/>
                </a:tc>
                <a:tc>
                  <a:txBody>
                    <a:bodyPr/>
                    <a:lstStyle/>
                    <a:p>
                      <a:pPr algn="ctr"/>
                      <a:r>
                        <a:rPr lang="en-US" sz="1400" dirty="0"/>
                        <a:t>Sympathetic</a:t>
                      </a:r>
                    </a:p>
                  </a:txBody>
                  <a:tcPr anchor="ctr"/>
                </a:tc>
                <a:tc>
                  <a:txBody>
                    <a:bodyPr/>
                    <a:lstStyle/>
                    <a:p>
                      <a:pPr algn="ctr"/>
                      <a:r>
                        <a:rPr lang="en-US" sz="1400" dirty="0"/>
                        <a:t>Technically skilled</a:t>
                      </a:r>
                    </a:p>
                  </a:txBody>
                  <a:tcPr anchor="ctr"/>
                </a:tc>
                <a:tc>
                  <a:txBody>
                    <a:bodyPr/>
                    <a:lstStyle/>
                    <a:p>
                      <a:pPr algn="ctr"/>
                      <a:r>
                        <a:rPr lang="en-US" sz="1400" dirty="0"/>
                        <a:t>Thorough</a:t>
                      </a:r>
                    </a:p>
                  </a:txBody>
                  <a:tcPr anchor="ctr"/>
                </a:tc>
                <a:tc>
                  <a:txBody>
                    <a:bodyPr/>
                    <a:lstStyle/>
                    <a:p>
                      <a:pPr algn="ctr"/>
                      <a:r>
                        <a:rPr lang="en-US" sz="1400" dirty="0"/>
                        <a:t>Trustworthy</a:t>
                      </a:r>
                    </a:p>
                  </a:txBody>
                  <a:tcPr anchor="ctr"/>
                </a:tc>
                <a:tc>
                  <a:txBody>
                    <a:bodyPr/>
                    <a:lstStyle/>
                    <a:p>
                      <a:pPr algn="ctr"/>
                      <a:r>
                        <a:rPr lang="en-US" sz="1400" dirty="0"/>
                        <a:t>Visionary</a:t>
                      </a:r>
                    </a:p>
                  </a:txBody>
                  <a:tcPr anchor="ctr"/>
                </a:tc>
                <a:extLst>
                  <a:ext uri="{0D108BD9-81ED-4DB2-BD59-A6C34878D82A}">
                    <a16:rowId xmlns:a16="http://schemas.microsoft.com/office/drawing/2014/main" val="3656674054"/>
                  </a:ext>
                </a:extLst>
              </a:tr>
              <a:tr h="690154">
                <a:tc>
                  <a:txBody>
                    <a:bodyPr/>
                    <a:lstStyle/>
                    <a:p>
                      <a:pPr algn="ctr"/>
                      <a:r>
                        <a:rPr lang="en-US" sz="1400" dirty="0"/>
                        <a:t>Versatile</a:t>
                      </a:r>
                    </a:p>
                  </a:txBody>
                  <a:tcPr anchor="ctr"/>
                </a:tc>
                <a:tc>
                  <a:txBody>
                    <a:bodyPr/>
                    <a:lstStyle/>
                    <a:p>
                      <a:pPr algn="ctr"/>
                      <a:r>
                        <a:rPr lang="en-US" sz="1400" dirty="0"/>
                        <a:t>Wise</a:t>
                      </a:r>
                    </a:p>
                  </a:txBody>
                  <a:tcPr anchor="ctr"/>
                </a:tc>
                <a:tc>
                  <a:txBody>
                    <a:bodyPr/>
                    <a:lstStyle/>
                    <a:p>
                      <a:pPr algn="ctr"/>
                      <a:r>
                        <a:rPr lang="en-US" sz="1400" dirty="0"/>
                        <a:t>Warm</a:t>
                      </a:r>
                    </a:p>
                  </a:txBody>
                  <a:tcPr anchor="ctr"/>
                </a:tc>
                <a:tc>
                  <a:txBody>
                    <a:bodyPr/>
                    <a:lstStyle/>
                    <a:p>
                      <a:pPr algn="ctr"/>
                      <a:r>
                        <a:rPr lang="en-US" sz="1400" dirty="0"/>
                        <a:t>Works well with others</a:t>
                      </a:r>
                    </a:p>
                  </a:txBody>
                  <a:tcPr anchor="ctr"/>
                </a:tc>
                <a:tc>
                  <a:txBody>
                    <a:bodyPr/>
                    <a:lstStyle/>
                    <a:p>
                      <a:pPr algn="ctr"/>
                      <a:r>
                        <a:rPr lang="en-US" sz="1400" dirty="0"/>
                        <a:t>By the Book</a:t>
                      </a:r>
                    </a:p>
                  </a:txBody>
                  <a:tcPr anchor="ctr"/>
                </a:tc>
                <a:tc>
                  <a:txBody>
                    <a:bodyPr/>
                    <a:lstStyle/>
                    <a:p>
                      <a:pPr algn="ctr"/>
                      <a:r>
                        <a:rPr lang="en-US" sz="1400" dirty="0"/>
                        <a:t>Stubborn</a:t>
                      </a:r>
                    </a:p>
                  </a:txBody>
                  <a:tcPr anchor="ctr"/>
                </a:tc>
                <a:extLst>
                  <a:ext uri="{0D108BD9-81ED-4DB2-BD59-A6C34878D82A}">
                    <a16:rowId xmlns:a16="http://schemas.microsoft.com/office/drawing/2014/main" val="4134744895"/>
                  </a:ext>
                </a:extLst>
              </a:tr>
            </a:tbl>
          </a:graphicData>
        </a:graphic>
      </p:graphicFrame>
      <p:sp>
        <p:nvSpPr>
          <p:cNvPr id="8" name="TextBox 7">
            <a:extLst>
              <a:ext uri="{FF2B5EF4-FFF2-40B4-BE49-F238E27FC236}">
                <a16:creationId xmlns:a16="http://schemas.microsoft.com/office/drawing/2014/main" id="{B9A4FC3C-8295-44C5-95AE-281E37DD5F34}"/>
              </a:ext>
            </a:extLst>
          </p:cNvPr>
          <p:cNvSpPr txBox="1"/>
          <p:nvPr/>
        </p:nvSpPr>
        <p:spPr>
          <a:xfrm>
            <a:off x="7892070" y="1355464"/>
            <a:ext cx="3765177" cy="5909310"/>
          </a:xfrm>
          <a:prstGeom prst="rect">
            <a:avLst/>
          </a:prstGeom>
          <a:noFill/>
        </p:spPr>
        <p:txBody>
          <a:bodyPr wrap="square" rtlCol="0">
            <a:spAutoFit/>
          </a:bodyPr>
          <a:lstStyle/>
          <a:p>
            <a:pPr algn="ctr"/>
            <a:r>
              <a:rPr lang="en-US" sz="3600" dirty="0"/>
              <a:t>Select Six Words that </a:t>
            </a:r>
          </a:p>
          <a:p>
            <a:pPr algn="ctr"/>
            <a:r>
              <a:rPr lang="en-US" sz="3600" dirty="0"/>
              <a:t>Best Describe you</a:t>
            </a:r>
          </a:p>
          <a:p>
            <a:pPr algn="ctr"/>
            <a:endParaRPr lang="en-US" sz="3600" dirty="0"/>
          </a:p>
          <a:p>
            <a:pPr algn="ctr"/>
            <a:r>
              <a:rPr lang="en-US" sz="3600" dirty="0"/>
              <a:t>Test the Validity of Your Answers:</a:t>
            </a:r>
          </a:p>
          <a:p>
            <a:pPr algn="ctr"/>
            <a:endParaRPr lang="en-US" sz="36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Rectangle: Rounded Corners 8">
            <a:extLst>
              <a:ext uri="{FF2B5EF4-FFF2-40B4-BE49-F238E27FC236}">
                <a16:creationId xmlns:a16="http://schemas.microsoft.com/office/drawing/2014/main" id="{A99C6E36-3AF2-4BDA-9A87-8BE664A926D9}"/>
              </a:ext>
            </a:extLst>
          </p:cNvPr>
          <p:cNvSpPr/>
          <p:nvPr/>
        </p:nvSpPr>
        <p:spPr>
          <a:xfrm>
            <a:off x="10628243" y="117141"/>
            <a:ext cx="1527468" cy="666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Define Your Brand</a:t>
            </a:r>
          </a:p>
          <a:p>
            <a:pPr algn="ctr"/>
            <a:r>
              <a:rPr lang="en-US" sz="1400" dirty="0"/>
              <a:t>Page 5</a:t>
            </a:r>
          </a:p>
        </p:txBody>
      </p:sp>
    </p:spTree>
    <p:extLst>
      <p:ext uri="{BB962C8B-B14F-4D97-AF65-F5344CB8AC3E}">
        <p14:creationId xmlns:p14="http://schemas.microsoft.com/office/powerpoint/2010/main" val="737420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6BCDB4-420F-49EE-AF07-D784318075AB}"/>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EB5B30A4-D215-4D79-9041-28DB5D72A296}"/>
              </a:ext>
            </a:extLst>
          </p:cNvPr>
          <p:cNvSpPr>
            <a:spLocks noGrp="1"/>
          </p:cNvSpPr>
          <p:nvPr>
            <p:ph type="sldNum" sz="quarter" idx="12"/>
          </p:nvPr>
        </p:nvSpPr>
        <p:spPr/>
        <p:txBody>
          <a:bodyPr/>
          <a:lstStyle/>
          <a:p>
            <a:fld id="{3F30C4EC-A959-5B47-9045-1F8EA3588AE9}" type="slidenum">
              <a:rPr lang="en-US" smtClean="0"/>
              <a:t>15</a:t>
            </a:fld>
            <a:endParaRPr lang="en-US"/>
          </a:p>
        </p:txBody>
      </p:sp>
      <p:graphicFrame>
        <p:nvGraphicFramePr>
          <p:cNvPr id="6" name="Object 5">
            <a:hlinkClick r:id="" action="ppaction://ole?verb=0"/>
            <a:extLst>
              <a:ext uri="{FF2B5EF4-FFF2-40B4-BE49-F238E27FC236}">
                <a16:creationId xmlns:a16="http://schemas.microsoft.com/office/drawing/2014/main" id="{E247DD3E-1B29-4CEC-ADE5-587737891A6C}"/>
              </a:ext>
            </a:extLst>
          </p:cNvPr>
          <p:cNvGraphicFramePr>
            <a:graphicFrameLocks noChangeAspect="1"/>
          </p:cNvGraphicFramePr>
          <p:nvPr>
            <p:extLst>
              <p:ext uri="{D42A27DB-BD31-4B8C-83A1-F6EECF244321}">
                <p14:modId xmlns:p14="http://schemas.microsoft.com/office/powerpoint/2010/main" val="3315697946"/>
              </p:ext>
            </p:extLst>
          </p:nvPr>
        </p:nvGraphicFramePr>
        <p:xfrm>
          <a:off x="267831" y="423765"/>
          <a:ext cx="11732011" cy="6773101"/>
        </p:xfrm>
        <a:graphic>
          <a:graphicData uri="http://schemas.openxmlformats.org/presentationml/2006/ole">
            <mc:AlternateContent xmlns:mc="http://schemas.openxmlformats.org/markup-compatibility/2006">
              <mc:Choice xmlns:v="urn:schemas-microsoft-com:vml" Requires="v">
                <p:oleObj spid="_x0000_s2057" name="Presentation" r:id="rId3" imgW="4570340" imgH="3427372" progId="PowerPoint.Show.12">
                  <p:embed/>
                </p:oleObj>
              </mc:Choice>
              <mc:Fallback>
                <p:oleObj name="Presentation" r:id="rId3" imgW="4570340" imgH="3427372" progId="PowerPoint.Show.12">
                  <p:embed/>
                  <p:pic>
                    <p:nvPicPr>
                      <p:cNvPr id="4" name="Object 3">
                        <a:hlinkClick r:id="" action="ppaction://ole?verb=0"/>
                        <a:extLst>
                          <a:ext uri="{FF2B5EF4-FFF2-40B4-BE49-F238E27FC236}">
                            <a16:creationId xmlns:a16="http://schemas.microsoft.com/office/drawing/2014/main" id="{926DFC4F-BFC1-49B7-A153-623B9E028A46}"/>
                          </a:ext>
                        </a:extLst>
                      </p:cNvPr>
                      <p:cNvPicPr/>
                      <p:nvPr/>
                    </p:nvPicPr>
                    <p:blipFill>
                      <a:blip r:embed="rId4"/>
                      <a:stretch>
                        <a:fillRect/>
                      </a:stretch>
                    </p:blipFill>
                    <p:spPr>
                      <a:xfrm>
                        <a:off x="267831" y="423765"/>
                        <a:ext cx="11732011" cy="6773101"/>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6676CEF8-B623-4ABC-BB92-C1F9C9576D0D}"/>
              </a:ext>
            </a:extLst>
          </p:cNvPr>
          <p:cNvSpPr/>
          <p:nvPr/>
        </p:nvSpPr>
        <p:spPr>
          <a:xfrm>
            <a:off x="10779397" y="24996"/>
            <a:ext cx="1412603" cy="760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Define Your Brand </a:t>
            </a:r>
          </a:p>
          <a:p>
            <a:pPr algn="ctr"/>
            <a:r>
              <a:rPr lang="en-US" sz="1400" dirty="0"/>
              <a:t>Pages 6 and 7</a:t>
            </a:r>
          </a:p>
        </p:txBody>
      </p:sp>
    </p:spTree>
    <p:extLst>
      <p:ext uri="{BB962C8B-B14F-4D97-AF65-F5344CB8AC3E}">
        <p14:creationId xmlns:p14="http://schemas.microsoft.com/office/powerpoint/2010/main" val="76859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961DBB4-D073-4D71-B458-1BD5795EF84C}"/>
              </a:ext>
            </a:extLst>
          </p:cNvPr>
          <p:cNvSpPr txBox="1">
            <a:spLocks/>
          </p:cNvSpPr>
          <p:nvPr/>
        </p:nvSpPr>
        <p:spPr>
          <a:xfrm>
            <a:off x="750712" y="2407253"/>
            <a:ext cx="10923638" cy="1317643"/>
          </a:xfrm>
          <a:prstGeom prst="rect">
            <a:avLst/>
          </a:prstGeom>
        </p:spPr>
        <p:txBody>
          <a:bodyPr vert="horz" lIns="91440" tIns="45720" rIns="91440" bIns="45720" rtlCol="0" anchor="b">
            <a:normAutofit/>
          </a:bodyPr>
          <a:lst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defTabSz="914400">
              <a:spcAft>
                <a:spcPts val="600"/>
              </a:spcAft>
            </a:pPr>
            <a:r>
              <a:rPr lang="en-US" sz="6000" kern="1200" dirty="0">
                <a:solidFill>
                  <a:schemeClr val="tx1"/>
                </a:solidFill>
                <a:latin typeface="+mj-lt"/>
                <a:ea typeface="+mj-ea"/>
                <a:cs typeface="+mj-cs"/>
              </a:rPr>
              <a:t>3. Declare Your Brand – Say It</a:t>
            </a:r>
          </a:p>
        </p:txBody>
      </p:sp>
    </p:spTree>
    <p:extLst>
      <p:ext uri="{BB962C8B-B14F-4D97-AF65-F5344CB8AC3E}">
        <p14:creationId xmlns:p14="http://schemas.microsoft.com/office/powerpoint/2010/main" val="17719675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standing in front of a mirror posing for the camera&#10;&#10;Description automatically generated">
            <a:extLst>
              <a:ext uri="{FF2B5EF4-FFF2-40B4-BE49-F238E27FC236}">
                <a16:creationId xmlns:a16="http://schemas.microsoft.com/office/drawing/2014/main" id="{F41BE998-808A-44F0-B68A-8F03D7FFCE37}"/>
              </a:ext>
            </a:extLst>
          </p:cNvPr>
          <p:cNvPicPr>
            <a:picLocks noChangeAspect="1"/>
          </p:cNvPicPr>
          <p:nvPr/>
        </p:nvPicPr>
        <p:blipFill>
          <a:blip r:embed="rId3"/>
          <a:stretch>
            <a:fillRect/>
          </a:stretch>
        </p:blipFill>
        <p:spPr>
          <a:xfrm>
            <a:off x="8328152" y="1139422"/>
            <a:ext cx="1856981" cy="1485585"/>
          </a:xfrm>
          <a:prstGeom prst="rect">
            <a:avLst/>
          </a:prstGeom>
        </p:spPr>
      </p:pic>
      <p:pic>
        <p:nvPicPr>
          <p:cNvPr id="38" name="Picture 37" descr="A person standing in a kitchen&#10;&#10;Description automatically generated">
            <a:extLst>
              <a:ext uri="{FF2B5EF4-FFF2-40B4-BE49-F238E27FC236}">
                <a16:creationId xmlns:a16="http://schemas.microsoft.com/office/drawing/2014/main" id="{B9C24402-BB79-497B-8B29-2EE905F3EF4F}"/>
              </a:ext>
            </a:extLst>
          </p:cNvPr>
          <p:cNvPicPr>
            <a:picLocks noChangeAspect="1"/>
          </p:cNvPicPr>
          <p:nvPr/>
        </p:nvPicPr>
        <p:blipFill>
          <a:blip r:embed="rId4"/>
          <a:stretch>
            <a:fillRect/>
          </a:stretch>
        </p:blipFill>
        <p:spPr>
          <a:xfrm>
            <a:off x="466062" y="1834536"/>
            <a:ext cx="3546585" cy="1993181"/>
          </a:xfrm>
          <a:prstGeom prst="rect">
            <a:avLst/>
          </a:prstGeom>
        </p:spPr>
      </p:pic>
      <p:pic>
        <p:nvPicPr>
          <p:cNvPr id="40" name="Picture 39" descr="A person wearing a suit and tie&#10;&#10;Description automatically generated">
            <a:extLst>
              <a:ext uri="{FF2B5EF4-FFF2-40B4-BE49-F238E27FC236}">
                <a16:creationId xmlns:a16="http://schemas.microsoft.com/office/drawing/2014/main" id="{D7C8A73B-87AA-4234-A611-C312401E27D9}"/>
              </a:ext>
            </a:extLst>
          </p:cNvPr>
          <p:cNvPicPr>
            <a:picLocks noChangeAspect="1"/>
          </p:cNvPicPr>
          <p:nvPr/>
        </p:nvPicPr>
        <p:blipFill>
          <a:blip r:embed="rId5"/>
          <a:stretch>
            <a:fillRect/>
          </a:stretch>
        </p:blipFill>
        <p:spPr>
          <a:xfrm>
            <a:off x="760952" y="4175953"/>
            <a:ext cx="2562225" cy="1924050"/>
          </a:xfrm>
          <a:prstGeom prst="rect">
            <a:avLst/>
          </a:prstGeom>
        </p:spPr>
      </p:pic>
      <p:pic>
        <p:nvPicPr>
          <p:cNvPr id="42" name="Picture 41" descr="A person standing in front of a building&#10;&#10;Description automatically generated">
            <a:extLst>
              <a:ext uri="{FF2B5EF4-FFF2-40B4-BE49-F238E27FC236}">
                <a16:creationId xmlns:a16="http://schemas.microsoft.com/office/drawing/2014/main" id="{DB9CD885-D46E-46D8-BDE9-B4CA41D826BE}"/>
              </a:ext>
            </a:extLst>
          </p:cNvPr>
          <p:cNvPicPr>
            <a:picLocks noChangeAspect="1"/>
          </p:cNvPicPr>
          <p:nvPr/>
        </p:nvPicPr>
        <p:blipFill>
          <a:blip r:embed="rId6"/>
          <a:stretch>
            <a:fillRect/>
          </a:stretch>
        </p:blipFill>
        <p:spPr>
          <a:xfrm>
            <a:off x="3590261" y="4575396"/>
            <a:ext cx="2581835" cy="1828800"/>
          </a:xfrm>
          <a:prstGeom prst="rect">
            <a:avLst/>
          </a:prstGeom>
        </p:spPr>
      </p:pic>
      <p:pic>
        <p:nvPicPr>
          <p:cNvPr id="45" name="Picture 44">
            <a:extLst>
              <a:ext uri="{FF2B5EF4-FFF2-40B4-BE49-F238E27FC236}">
                <a16:creationId xmlns:a16="http://schemas.microsoft.com/office/drawing/2014/main" id="{6E44C042-8CB7-4F2B-9BCE-5E7AA9DC1874}"/>
              </a:ext>
            </a:extLst>
          </p:cNvPr>
          <p:cNvPicPr>
            <a:picLocks noChangeAspect="1"/>
          </p:cNvPicPr>
          <p:nvPr/>
        </p:nvPicPr>
        <p:blipFill>
          <a:blip r:embed="rId7"/>
          <a:stretch>
            <a:fillRect/>
          </a:stretch>
        </p:blipFill>
        <p:spPr>
          <a:xfrm>
            <a:off x="8978080" y="2848995"/>
            <a:ext cx="2872278" cy="1615656"/>
          </a:xfrm>
          <a:prstGeom prst="rect">
            <a:avLst/>
          </a:prstGeom>
        </p:spPr>
      </p:pic>
      <p:pic>
        <p:nvPicPr>
          <p:cNvPr id="47" name="Picture 46" descr="A group of people posing for the camera&#10;&#10;Description automatically generated">
            <a:extLst>
              <a:ext uri="{FF2B5EF4-FFF2-40B4-BE49-F238E27FC236}">
                <a16:creationId xmlns:a16="http://schemas.microsoft.com/office/drawing/2014/main" id="{9A7A877E-A054-4405-A07C-D7A6E6CFFAC6}"/>
              </a:ext>
            </a:extLst>
          </p:cNvPr>
          <p:cNvPicPr>
            <a:picLocks noChangeAspect="1"/>
          </p:cNvPicPr>
          <p:nvPr/>
        </p:nvPicPr>
        <p:blipFill>
          <a:blip r:embed="rId8"/>
          <a:stretch>
            <a:fillRect/>
          </a:stretch>
        </p:blipFill>
        <p:spPr>
          <a:xfrm>
            <a:off x="9133914" y="4875188"/>
            <a:ext cx="2581835" cy="1454434"/>
          </a:xfrm>
          <a:prstGeom prst="rect">
            <a:avLst/>
          </a:prstGeom>
        </p:spPr>
      </p:pic>
      <p:pic>
        <p:nvPicPr>
          <p:cNvPr id="49" name="Picture 48" descr="A person standing in a dark room&#10;&#10;Description automatically generated">
            <a:extLst>
              <a:ext uri="{FF2B5EF4-FFF2-40B4-BE49-F238E27FC236}">
                <a16:creationId xmlns:a16="http://schemas.microsoft.com/office/drawing/2014/main" id="{66D27278-9136-4F1E-B723-2222C9F4D5D8}"/>
              </a:ext>
            </a:extLst>
          </p:cNvPr>
          <p:cNvPicPr>
            <a:picLocks noChangeAspect="1"/>
          </p:cNvPicPr>
          <p:nvPr/>
        </p:nvPicPr>
        <p:blipFill>
          <a:blip r:embed="rId9"/>
          <a:stretch>
            <a:fillRect/>
          </a:stretch>
        </p:blipFill>
        <p:spPr>
          <a:xfrm>
            <a:off x="4761908" y="1934512"/>
            <a:ext cx="2550947" cy="1436089"/>
          </a:xfrm>
          <a:prstGeom prst="rect">
            <a:avLst/>
          </a:prstGeom>
        </p:spPr>
      </p:pic>
      <p:pic>
        <p:nvPicPr>
          <p:cNvPr id="51" name="Picture 50" descr="A group of people that are standing in the grass&#10;&#10;Description automatically generated">
            <a:extLst>
              <a:ext uri="{FF2B5EF4-FFF2-40B4-BE49-F238E27FC236}">
                <a16:creationId xmlns:a16="http://schemas.microsoft.com/office/drawing/2014/main" id="{E51588CC-1DA0-4A08-928B-0E390167837B}"/>
              </a:ext>
            </a:extLst>
          </p:cNvPr>
          <p:cNvPicPr>
            <a:picLocks noChangeAspect="1"/>
          </p:cNvPicPr>
          <p:nvPr/>
        </p:nvPicPr>
        <p:blipFill>
          <a:blip r:embed="rId10"/>
          <a:stretch>
            <a:fillRect/>
          </a:stretch>
        </p:blipFill>
        <p:spPr>
          <a:xfrm>
            <a:off x="6738040" y="3556048"/>
            <a:ext cx="1934739" cy="2638280"/>
          </a:xfrm>
          <a:prstGeom prst="rect">
            <a:avLst/>
          </a:prstGeom>
        </p:spPr>
      </p:pic>
      <p:sp>
        <p:nvSpPr>
          <p:cNvPr id="52" name="Title 1">
            <a:extLst>
              <a:ext uri="{FF2B5EF4-FFF2-40B4-BE49-F238E27FC236}">
                <a16:creationId xmlns:a16="http://schemas.microsoft.com/office/drawing/2014/main" id="{EF73567C-0A0A-4174-AA6F-6DC9D52CE542}"/>
              </a:ext>
            </a:extLst>
          </p:cNvPr>
          <p:cNvSpPr>
            <a:spLocks noGrp="1"/>
          </p:cNvSpPr>
          <p:nvPr>
            <p:ph type="title"/>
          </p:nvPr>
        </p:nvSpPr>
        <p:spPr>
          <a:xfrm>
            <a:off x="193638" y="475199"/>
            <a:ext cx="8134513" cy="1143000"/>
          </a:xfrm>
          <a:solidFill>
            <a:schemeClr val="bg1"/>
          </a:solidFill>
        </p:spPr>
        <p:txBody>
          <a:bodyPr/>
          <a:lstStyle/>
          <a:p>
            <a:pPr algn="ctr"/>
            <a:r>
              <a:rPr lang="en-US" sz="2800" dirty="0">
                <a:effectLst/>
                <a:latin typeface="+mn-lt"/>
                <a:cs typeface="Arial" panose="020B0604020202020204" pitchFamily="34" charset="0"/>
              </a:rPr>
              <a:t>What do others need to know about </a:t>
            </a:r>
            <a:br>
              <a:rPr lang="en-US" sz="2800" dirty="0">
                <a:effectLst/>
                <a:latin typeface="+mn-lt"/>
                <a:cs typeface="Arial" panose="020B0604020202020204" pitchFamily="34" charset="0"/>
              </a:rPr>
            </a:br>
            <a:r>
              <a:rPr lang="en-US" sz="2800" dirty="0">
                <a:effectLst/>
                <a:latin typeface="+mn-lt"/>
                <a:cs typeface="Arial" panose="020B0604020202020204" pitchFamily="34" charset="0"/>
              </a:rPr>
              <a:t>Your Brand </a:t>
            </a:r>
            <a:br>
              <a:rPr lang="en-US" sz="2800" dirty="0">
                <a:effectLst/>
                <a:latin typeface="+mn-lt"/>
                <a:cs typeface="Arial" panose="020B0604020202020204" pitchFamily="34" charset="0"/>
              </a:rPr>
            </a:br>
            <a:r>
              <a:rPr lang="en-US" sz="2800" dirty="0">
                <a:effectLst/>
                <a:latin typeface="+mn-lt"/>
                <a:cs typeface="Arial" panose="020B0604020202020204" pitchFamily="34" charset="0"/>
              </a:rPr>
              <a:t>to bring out the best in you?</a:t>
            </a:r>
          </a:p>
        </p:txBody>
      </p:sp>
      <p:sp>
        <p:nvSpPr>
          <p:cNvPr id="11" name="Rectangle: Rounded Corners 10">
            <a:extLst>
              <a:ext uri="{FF2B5EF4-FFF2-40B4-BE49-F238E27FC236}">
                <a16:creationId xmlns:a16="http://schemas.microsoft.com/office/drawing/2014/main" id="{7A64E3D8-2522-42B8-9FF7-F3319EC70FFD}"/>
              </a:ext>
            </a:extLst>
          </p:cNvPr>
          <p:cNvSpPr/>
          <p:nvPr/>
        </p:nvSpPr>
        <p:spPr>
          <a:xfrm>
            <a:off x="10768874" y="109284"/>
            <a:ext cx="1412603" cy="6065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Declare Your Brand </a:t>
            </a:r>
          </a:p>
          <a:p>
            <a:pPr algn="ctr"/>
            <a:r>
              <a:rPr lang="en-US" sz="1400" dirty="0"/>
              <a:t>Page 8</a:t>
            </a:r>
          </a:p>
        </p:txBody>
      </p:sp>
    </p:spTree>
    <p:extLst>
      <p:ext uri="{BB962C8B-B14F-4D97-AF65-F5344CB8AC3E}">
        <p14:creationId xmlns:p14="http://schemas.microsoft.com/office/powerpoint/2010/main" val="389360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961DBB4-D073-4D71-B458-1BD5795EF84C}"/>
              </a:ext>
            </a:extLst>
          </p:cNvPr>
          <p:cNvSpPr txBox="1">
            <a:spLocks/>
          </p:cNvSpPr>
          <p:nvPr/>
        </p:nvSpPr>
        <p:spPr>
          <a:xfrm>
            <a:off x="750712" y="2407253"/>
            <a:ext cx="10923638" cy="1317643"/>
          </a:xfrm>
          <a:prstGeom prst="rect">
            <a:avLst/>
          </a:prstGeom>
        </p:spPr>
        <p:txBody>
          <a:bodyPr vert="horz" lIns="91440" tIns="45720" rIns="91440" bIns="45720" rtlCol="0" anchor="b">
            <a:normAutofit/>
          </a:bodyPr>
          <a:lst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4. Demonstrate Your Brand – Do It</a:t>
            </a:r>
          </a:p>
        </p:txBody>
      </p:sp>
    </p:spTree>
    <p:extLst>
      <p:ext uri="{BB962C8B-B14F-4D97-AF65-F5344CB8AC3E}">
        <p14:creationId xmlns:p14="http://schemas.microsoft.com/office/powerpoint/2010/main" val="135660623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44600"/>
            <a:ext cx="8229600" cy="736600"/>
          </a:xfrm>
        </p:spPr>
        <p:txBody>
          <a:bodyPr>
            <a:normAutofit/>
          </a:bodyPr>
          <a:lstStyle/>
          <a:p>
            <a:pPr algn="ctr"/>
            <a:r>
              <a:rPr lang="en-US" sz="3200" dirty="0">
                <a:effectLst/>
              </a:rPr>
              <a:t>What Does Your Look Convey?</a:t>
            </a:r>
          </a:p>
        </p:txBody>
      </p:sp>
      <p:sp>
        <p:nvSpPr>
          <p:cNvPr id="4" name="Date Placeholder 3"/>
          <p:cNvSpPr>
            <a:spLocks noGrp="1"/>
          </p:cNvSpPr>
          <p:nvPr>
            <p:ph type="dt" sz="half" idx="10"/>
          </p:nvPr>
        </p:nvSpPr>
        <p:spPr/>
        <p:txBody>
          <a:bodyPr/>
          <a:lstStyle/>
          <a:p>
            <a:fld id="{984A8826-3D26-024B-BC1D-728023A8B643}" type="datetime1">
              <a:rPr lang="en-US" smtClean="0"/>
              <a:pPr/>
              <a:t>3/1/2020</a:t>
            </a:fld>
            <a:endParaRPr lang="en-US" dirty="0"/>
          </a:p>
        </p:txBody>
      </p:sp>
      <p:pic>
        <p:nvPicPr>
          <p:cNvPr id="6" name="Content Placeholder 5" descr="before cut2.JPG"/>
          <p:cNvPicPr>
            <a:picLocks noGrp="1" noChangeAspect="1"/>
          </p:cNvPicPr>
          <p:nvPr>
            <p:ph sz="quarter" idx="1"/>
          </p:nvPr>
        </p:nvPicPr>
        <p:blipFill>
          <a:blip r:embed="rId3"/>
          <a:srcRect l="-64924" r="-64924"/>
          <a:stretch>
            <a:fillRect/>
          </a:stretch>
        </p:blipFill>
        <p:spPr>
          <a:xfrm>
            <a:off x="220698" y="1981202"/>
            <a:ext cx="6884108" cy="4257306"/>
          </a:xfrm>
        </p:spPr>
      </p:pic>
      <p:pic>
        <p:nvPicPr>
          <p:cNvPr id="8" name="Picture 7" descr="Makeup3.jpg"/>
          <p:cNvPicPr>
            <a:picLocks noChangeAspect="1"/>
          </p:cNvPicPr>
          <p:nvPr/>
        </p:nvPicPr>
        <p:blipFill>
          <a:blip r:embed="rId4"/>
          <a:stretch>
            <a:fillRect/>
          </a:stretch>
        </p:blipFill>
        <p:spPr>
          <a:xfrm>
            <a:off x="6554131" y="1981200"/>
            <a:ext cx="3374567" cy="4257308"/>
          </a:xfrm>
          <a:prstGeom prst="rect">
            <a:avLst/>
          </a:prstGeom>
        </p:spPr>
      </p:pic>
      <p:sp>
        <p:nvSpPr>
          <p:cNvPr id="3" name="Rectangle 2">
            <a:extLst>
              <a:ext uri="{FF2B5EF4-FFF2-40B4-BE49-F238E27FC236}">
                <a16:creationId xmlns:a16="http://schemas.microsoft.com/office/drawing/2014/main" id="{3370FFBF-AE53-48FB-88A9-CEAF51546543}"/>
              </a:ext>
            </a:extLst>
          </p:cNvPr>
          <p:cNvSpPr/>
          <p:nvPr/>
        </p:nvSpPr>
        <p:spPr>
          <a:xfrm>
            <a:off x="1901085" y="366119"/>
            <a:ext cx="8694624" cy="830997"/>
          </a:xfrm>
          <a:prstGeom prst="rect">
            <a:avLst/>
          </a:prstGeom>
        </p:spPr>
        <p:txBody>
          <a:bodyPr wrap="none">
            <a:spAutoFit/>
          </a:bodyPr>
          <a:lstStyle/>
          <a:p>
            <a:r>
              <a:rPr lang="en-US" sz="4800" b="1" dirty="0"/>
              <a:t>How do you package your brand?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ight Triangle 36">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DD60882B-8359-45C4-A4CA-64DEF4E55BDA}"/>
              </a:ext>
            </a:extLst>
          </p:cNvPr>
          <p:cNvPicPr/>
          <p:nvPr/>
        </p:nvPicPr>
        <p:blipFill rotWithShape="1">
          <a:blip r:embed="rId3"/>
          <a:srcRect l="9534" t="19436" r="6658" b="18051"/>
          <a:stretch/>
        </p:blipFill>
        <p:spPr>
          <a:xfrm>
            <a:off x="847634" y="3397021"/>
            <a:ext cx="1955665" cy="835131"/>
          </a:xfrm>
          <a:prstGeom prst="rect">
            <a:avLst/>
          </a:prstGeom>
        </p:spPr>
      </p:pic>
      <p:sp>
        <p:nvSpPr>
          <p:cNvPr id="47" name="Rectangle 46">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8">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E55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CF60A43-3DAF-41FB-80E0-33515CC2E0BF}"/>
              </a:ext>
            </a:extLst>
          </p:cNvPr>
          <p:cNvSpPr/>
          <p:nvPr/>
        </p:nvSpPr>
        <p:spPr>
          <a:xfrm>
            <a:off x="8808613" y="4793292"/>
            <a:ext cx="2737846" cy="80025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dirty="0">
                <a:latin typeface="+mj-lt"/>
                <a:ea typeface="+mj-ea"/>
                <a:cs typeface="+mj-cs"/>
              </a:rPr>
              <a:t>Alice Dendinger</a:t>
            </a:r>
            <a:endParaRPr lang="en-US" sz="3200" b="1" kern="1200" dirty="0">
              <a:solidFill>
                <a:schemeClr val="tx1"/>
              </a:solidFill>
              <a:latin typeface="+mj-lt"/>
              <a:ea typeface="+mj-ea"/>
              <a:cs typeface="+mj-cs"/>
            </a:endParaRPr>
          </a:p>
          <a:p>
            <a:pPr>
              <a:lnSpc>
                <a:spcPct val="90000"/>
              </a:lnSpc>
              <a:spcBef>
                <a:spcPct val="0"/>
              </a:spcBef>
              <a:spcAft>
                <a:spcPts val="600"/>
              </a:spcAft>
            </a:pPr>
            <a:r>
              <a:rPr lang="en-US" sz="3200" b="1" kern="1200" dirty="0">
                <a:solidFill>
                  <a:schemeClr val="tx1"/>
                </a:solidFill>
                <a:latin typeface="+mj-lt"/>
                <a:ea typeface="+mj-ea"/>
                <a:cs typeface="+mj-cs"/>
              </a:rPr>
              <a:t>SPHR</a:t>
            </a:r>
          </a:p>
        </p:txBody>
      </p:sp>
      <p:pic>
        <p:nvPicPr>
          <p:cNvPr id="5" name="Picture 4" descr="A person smiling for the camera&#10;&#10;Description automatically generated">
            <a:extLst>
              <a:ext uri="{FF2B5EF4-FFF2-40B4-BE49-F238E27FC236}">
                <a16:creationId xmlns:a16="http://schemas.microsoft.com/office/drawing/2014/main" id="{A9C9990D-E9F8-4F57-AF4B-ECDE66C30CD2}"/>
              </a:ext>
            </a:extLst>
          </p:cNvPr>
          <p:cNvPicPr>
            <a:picLocks noChangeAspect="1"/>
          </p:cNvPicPr>
          <p:nvPr/>
        </p:nvPicPr>
        <p:blipFill>
          <a:blip r:embed="rId4"/>
          <a:stretch>
            <a:fillRect/>
          </a:stretch>
        </p:blipFill>
        <p:spPr>
          <a:xfrm>
            <a:off x="9338310" y="2411239"/>
            <a:ext cx="1614380" cy="2035522"/>
          </a:xfrm>
          <a:prstGeom prst="rect">
            <a:avLst/>
          </a:prstGeom>
        </p:spPr>
      </p:pic>
      <p:pic>
        <p:nvPicPr>
          <p:cNvPr id="3" name="Picture 2">
            <a:extLst>
              <a:ext uri="{FF2B5EF4-FFF2-40B4-BE49-F238E27FC236}">
                <a16:creationId xmlns:a16="http://schemas.microsoft.com/office/drawing/2014/main" id="{900259B4-CC69-4EA9-90C8-C818E843FC68}"/>
              </a:ext>
            </a:extLst>
          </p:cNvPr>
          <p:cNvPicPr>
            <a:picLocks noChangeAspect="1"/>
          </p:cNvPicPr>
          <p:nvPr/>
        </p:nvPicPr>
        <p:blipFill>
          <a:blip r:embed="rId5"/>
          <a:stretch>
            <a:fillRect/>
          </a:stretch>
        </p:blipFill>
        <p:spPr>
          <a:xfrm>
            <a:off x="6791912" y="769314"/>
            <a:ext cx="1968185" cy="1968185"/>
          </a:xfrm>
          <a:prstGeom prst="rect">
            <a:avLst/>
          </a:prstGeom>
        </p:spPr>
      </p:pic>
      <p:pic>
        <p:nvPicPr>
          <p:cNvPr id="8" name="Picture 7">
            <a:extLst>
              <a:ext uri="{FF2B5EF4-FFF2-40B4-BE49-F238E27FC236}">
                <a16:creationId xmlns:a16="http://schemas.microsoft.com/office/drawing/2014/main" id="{43EAF06E-3E21-420B-9FF5-E71548CD0A9F}"/>
              </a:ext>
            </a:extLst>
          </p:cNvPr>
          <p:cNvPicPr>
            <a:picLocks noChangeAspect="1"/>
          </p:cNvPicPr>
          <p:nvPr/>
        </p:nvPicPr>
        <p:blipFill>
          <a:blip r:embed="rId6"/>
          <a:stretch>
            <a:fillRect/>
          </a:stretch>
        </p:blipFill>
        <p:spPr>
          <a:xfrm>
            <a:off x="4652298" y="2934490"/>
            <a:ext cx="1806095" cy="1810286"/>
          </a:xfrm>
          <a:prstGeom prst="rect">
            <a:avLst/>
          </a:prstGeom>
        </p:spPr>
      </p:pic>
      <p:pic>
        <p:nvPicPr>
          <p:cNvPr id="10" name="Picture 9">
            <a:extLst>
              <a:ext uri="{FF2B5EF4-FFF2-40B4-BE49-F238E27FC236}">
                <a16:creationId xmlns:a16="http://schemas.microsoft.com/office/drawing/2014/main" id="{AB354997-DB7E-4C00-AC99-71323E89BA82}"/>
              </a:ext>
            </a:extLst>
          </p:cNvPr>
          <p:cNvPicPr>
            <a:picLocks noChangeAspect="1"/>
          </p:cNvPicPr>
          <p:nvPr/>
        </p:nvPicPr>
        <p:blipFill>
          <a:blip r:embed="rId7"/>
          <a:stretch>
            <a:fillRect/>
          </a:stretch>
        </p:blipFill>
        <p:spPr>
          <a:xfrm>
            <a:off x="650365" y="764715"/>
            <a:ext cx="1103131" cy="385694"/>
          </a:xfrm>
          <a:prstGeom prst="rect">
            <a:avLst/>
          </a:prstGeom>
        </p:spPr>
      </p:pic>
      <p:pic>
        <p:nvPicPr>
          <p:cNvPr id="16" name="Picture 15">
            <a:extLst>
              <a:ext uri="{FF2B5EF4-FFF2-40B4-BE49-F238E27FC236}">
                <a16:creationId xmlns:a16="http://schemas.microsoft.com/office/drawing/2014/main" id="{9B76F6ED-BF14-4B79-9120-1CEC12039EDF}"/>
              </a:ext>
            </a:extLst>
          </p:cNvPr>
          <p:cNvPicPr>
            <a:picLocks noChangeAspect="1"/>
          </p:cNvPicPr>
          <p:nvPr/>
        </p:nvPicPr>
        <p:blipFill>
          <a:blip r:embed="rId8"/>
          <a:stretch>
            <a:fillRect/>
          </a:stretch>
        </p:blipFill>
        <p:spPr>
          <a:xfrm>
            <a:off x="2769400" y="1477941"/>
            <a:ext cx="1929670" cy="1587627"/>
          </a:xfrm>
          <a:prstGeom prst="rect">
            <a:avLst/>
          </a:prstGeom>
        </p:spPr>
      </p:pic>
    </p:spTree>
    <p:extLst>
      <p:ext uri="{BB962C8B-B14F-4D97-AF65-F5344CB8AC3E}">
        <p14:creationId xmlns:p14="http://schemas.microsoft.com/office/powerpoint/2010/main" val="26942849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2A43D5-49D7-4458-901B-322F95B03089}"/>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defTabSz="914400"/>
            <a:r>
              <a:rPr lang="en-US" dirty="0"/>
              <a:t>BRAND </a:t>
            </a:r>
            <a:br>
              <a:rPr lang="en-US" dirty="0"/>
            </a:br>
            <a:r>
              <a:rPr lang="en-US" dirty="0"/>
              <a:t>Action Plan</a:t>
            </a:r>
          </a:p>
        </p:txBody>
      </p:sp>
      <p:sp>
        <p:nvSpPr>
          <p:cNvPr id="33" name="Freeform: Shape 3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06FFD1C-D503-4110-8EC7-B016C95117A1}"/>
              </a:ext>
            </a:extLst>
          </p:cNvPr>
          <p:cNvSpPr/>
          <p:nvPr/>
        </p:nvSpPr>
        <p:spPr>
          <a:xfrm>
            <a:off x="599813" y="4497871"/>
            <a:ext cx="6096000" cy="369332"/>
          </a:xfrm>
          <a:prstGeom prst="rect">
            <a:avLst/>
          </a:prstGeom>
        </p:spPr>
        <p:txBody>
          <a:bodyPr>
            <a:spAutoFit/>
          </a:bodyPr>
          <a:lstStyle/>
          <a:p>
            <a:endParaRPr lang="en-US" dirty="0"/>
          </a:p>
        </p:txBody>
      </p:sp>
      <p:pic>
        <p:nvPicPr>
          <p:cNvPr id="3" name="Picture 2">
            <a:extLst>
              <a:ext uri="{FF2B5EF4-FFF2-40B4-BE49-F238E27FC236}">
                <a16:creationId xmlns:a16="http://schemas.microsoft.com/office/drawing/2014/main" id="{9E922A2A-E6C3-473A-9C63-0DDC84AE6C13}"/>
              </a:ext>
            </a:extLst>
          </p:cNvPr>
          <p:cNvPicPr>
            <a:picLocks noChangeAspect="1"/>
          </p:cNvPicPr>
          <p:nvPr/>
        </p:nvPicPr>
        <p:blipFill>
          <a:blip r:embed="rId3"/>
          <a:stretch>
            <a:fillRect/>
          </a:stretch>
        </p:blipFill>
        <p:spPr>
          <a:xfrm>
            <a:off x="0" y="50800"/>
            <a:ext cx="4572000" cy="3378200"/>
          </a:xfrm>
          <a:prstGeom prst="rect">
            <a:avLst/>
          </a:prstGeom>
        </p:spPr>
      </p:pic>
      <p:sp>
        <p:nvSpPr>
          <p:cNvPr id="4" name="TextBox 3">
            <a:extLst>
              <a:ext uri="{FF2B5EF4-FFF2-40B4-BE49-F238E27FC236}">
                <a16:creationId xmlns:a16="http://schemas.microsoft.com/office/drawing/2014/main" id="{F0427322-0697-4C06-8661-12068EDFD72A}"/>
              </a:ext>
            </a:extLst>
          </p:cNvPr>
          <p:cNvSpPr txBox="1"/>
          <p:nvPr/>
        </p:nvSpPr>
        <p:spPr>
          <a:xfrm>
            <a:off x="301214" y="3775934"/>
            <a:ext cx="4539727" cy="1815882"/>
          </a:xfrm>
          <a:prstGeom prst="rect">
            <a:avLst/>
          </a:prstGeom>
          <a:noFill/>
        </p:spPr>
        <p:txBody>
          <a:bodyPr wrap="square" rtlCol="0">
            <a:spAutoFit/>
          </a:bodyPr>
          <a:lstStyle/>
          <a:p>
            <a:pPr algn="ctr"/>
            <a:r>
              <a:rPr lang="en-US" sz="4400" dirty="0">
                <a:solidFill>
                  <a:schemeClr val="bg1"/>
                </a:solidFill>
                <a:latin typeface="Berlin Sans FB" panose="020E0602020502020306" pitchFamily="34" charset="0"/>
              </a:rPr>
              <a:t>Don’t Look Back</a:t>
            </a:r>
          </a:p>
          <a:p>
            <a:pPr algn="ctr"/>
            <a:r>
              <a:rPr lang="en-US" sz="2400" dirty="0">
                <a:solidFill>
                  <a:schemeClr val="bg1"/>
                </a:solidFill>
              </a:rPr>
              <a:t>You’re Not Going </a:t>
            </a:r>
          </a:p>
          <a:p>
            <a:pPr algn="ctr"/>
            <a:r>
              <a:rPr lang="en-US" sz="4400" dirty="0">
                <a:solidFill>
                  <a:schemeClr val="bg1"/>
                </a:solidFill>
                <a:latin typeface="Berlin Sans FB" panose="020E0602020502020306" pitchFamily="34" charset="0"/>
              </a:rPr>
              <a:t>That Way</a:t>
            </a:r>
          </a:p>
        </p:txBody>
      </p:sp>
      <p:sp>
        <p:nvSpPr>
          <p:cNvPr id="6" name="Arrow: Right 5">
            <a:extLst>
              <a:ext uri="{FF2B5EF4-FFF2-40B4-BE49-F238E27FC236}">
                <a16:creationId xmlns:a16="http://schemas.microsoft.com/office/drawing/2014/main" id="{F256CB78-5972-4071-AD5D-57DA70E76F3D}"/>
              </a:ext>
            </a:extLst>
          </p:cNvPr>
          <p:cNvSpPr/>
          <p:nvPr/>
        </p:nvSpPr>
        <p:spPr>
          <a:xfrm>
            <a:off x="363623" y="4502561"/>
            <a:ext cx="731520" cy="2743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05BF55D6-F0A4-4E46-B299-0A3A4CDE0407}"/>
              </a:ext>
            </a:extLst>
          </p:cNvPr>
          <p:cNvSpPr/>
          <p:nvPr/>
        </p:nvSpPr>
        <p:spPr>
          <a:xfrm rot="10800000">
            <a:off x="4074532" y="4544077"/>
            <a:ext cx="731520" cy="2743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F59E91-D9B3-4303-8F2E-4E71A1D6A219}"/>
              </a:ext>
            </a:extLst>
          </p:cNvPr>
          <p:cNvSpPr/>
          <p:nvPr/>
        </p:nvSpPr>
        <p:spPr>
          <a:xfrm>
            <a:off x="10424160" y="50800"/>
            <a:ext cx="1767840" cy="7452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Demonstrate Your Brand </a:t>
            </a:r>
          </a:p>
          <a:p>
            <a:pPr algn="ctr"/>
            <a:r>
              <a:rPr lang="en-US" sz="1400" dirty="0"/>
              <a:t>Page 9</a:t>
            </a:r>
          </a:p>
        </p:txBody>
      </p:sp>
    </p:spTree>
    <p:extLst>
      <p:ext uri="{BB962C8B-B14F-4D97-AF65-F5344CB8AC3E}">
        <p14:creationId xmlns:p14="http://schemas.microsoft.com/office/powerpoint/2010/main" val="51719484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961DBB4-D073-4D71-B458-1BD5795EF84C}"/>
              </a:ext>
            </a:extLst>
          </p:cNvPr>
          <p:cNvSpPr txBox="1">
            <a:spLocks/>
          </p:cNvSpPr>
          <p:nvPr/>
        </p:nvSpPr>
        <p:spPr>
          <a:xfrm>
            <a:off x="750712" y="2407253"/>
            <a:ext cx="10923638" cy="1317643"/>
          </a:xfrm>
          <a:prstGeom prst="rect">
            <a:avLst/>
          </a:prstGeom>
        </p:spPr>
        <p:txBody>
          <a:bodyPr vert="horz" lIns="91440" tIns="45720" rIns="91440" bIns="45720" rtlCol="0" anchor="b">
            <a:normAutofit/>
          </a:bodyPr>
          <a:lst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CBC0ACDB-CAC4-43CA-946F-62E1727CD953}"/>
              </a:ext>
            </a:extLst>
          </p:cNvPr>
          <p:cNvPicPr>
            <a:picLocks noChangeAspect="1"/>
          </p:cNvPicPr>
          <p:nvPr/>
        </p:nvPicPr>
        <p:blipFill>
          <a:blip r:embed="rId3"/>
          <a:stretch>
            <a:fillRect/>
          </a:stretch>
        </p:blipFill>
        <p:spPr>
          <a:xfrm>
            <a:off x="6894979" y="1047750"/>
            <a:ext cx="4762500" cy="4762500"/>
          </a:xfrm>
          <a:prstGeom prst="rect">
            <a:avLst/>
          </a:prstGeom>
        </p:spPr>
      </p:pic>
      <p:sp>
        <p:nvSpPr>
          <p:cNvPr id="2" name="TextBox 1">
            <a:extLst>
              <a:ext uri="{FF2B5EF4-FFF2-40B4-BE49-F238E27FC236}">
                <a16:creationId xmlns:a16="http://schemas.microsoft.com/office/drawing/2014/main" id="{9F6BB7AC-28CB-4218-87E6-FE2FD5E9CEB0}"/>
              </a:ext>
            </a:extLst>
          </p:cNvPr>
          <p:cNvSpPr txBox="1"/>
          <p:nvPr/>
        </p:nvSpPr>
        <p:spPr>
          <a:xfrm>
            <a:off x="408790" y="854113"/>
            <a:ext cx="5809129" cy="5401479"/>
          </a:xfrm>
          <a:prstGeom prst="rect">
            <a:avLst/>
          </a:prstGeom>
          <a:noFill/>
        </p:spPr>
        <p:txBody>
          <a:bodyPr wrap="square" rtlCol="0">
            <a:spAutoFit/>
          </a:bodyPr>
          <a:lstStyle/>
          <a:p>
            <a:pPr algn="ctr">
              <a:spcAft>
                <a:spcPts val="1800"/>
              </a:spcAft>
            </a:pPr>
            <a:r>
              <a:rPr lang="en-US" sz="6000" b="1" dirty="0">
                <a:solidFill>
                  <a:schemeClr val="accent1"/>
                </a:solidFill>
              </a:rPr>
              <a:t>I Want for You </a:t>
            </a:r>
          </a:p>
          <a:p>
            <a:pPr algn="ctr">
              <a:spcAft>
                <a:spcPts val="1800"/>
              </a:spcAft>
            </a:pPr>
            <a:r>
              <a:rPr lang="en-US" sz="6000" b="1" dirty="0">
                <a:solidFill>
                  <a:schemeClr val="accent1"/>
                </a:solidFill>
              </a:rPr>
              <a:t>What You </a:t>
            </a:r>
          </a:p>
          <a:p>
            <a:pPr algn="ctr">
              <a:spcAft>
                <a:spcPts val="1800"/>
              </a:spcAft>
            </a:pPr>
            <a:r>
              <a:rPr lang="en-US" sz="6000" b="1" dirty="0">
                <a:solidFill>
                  <a:schemeClr val="accent1"/>
                </a:solidFill>
              </a:rPr>
              <a:t>Want For You… </a:t>
            </a:r>
          </a:p>
          <a:p>
            <a:pPr algn="ctr">
              <a:spcAft>
                <a:spcPts val="1800"/>
              </a:spcAft>
            </a:pPr>
            <a:r>
              <a:rPr lang="en-US" sz="6000" b="1" dirty="0">
                <a:solidFill>
                  <a:schemeClr val="accent1"/>
                </a:solidFill>
              </a:rPr>
              <a:t>What Do You Want?</a:t>
            </a:r>
          </a:p>
        </p:txBody>
      </p:sp>
    </p:spTree>
    <p:extLst>
      <p:ext uri="{BB962C8B-B14F-4D97-AF65-F5344CB8AC3E}">
        <p14:creationId xmlns:p14="http://schemas.microsoft.com/office/powerpoint/2010/main" val="34880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ight Triangle 32">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ight Triangle 36">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ight Triangle 40">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ight Triangle 44">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DD60882B-8359-45C4-A4CA-64DEF4E55BDA}"/>
              </a:ext>
            </a:extLst>
          </p:cNvPr>
          <p:cNvPicPr/>
          <p:nvPr/>
        </p:nvPicPr>
        <p:blipFill rotWithShape="1">
          <a:blip r:embed="rId3"/>
          <a:srcRect l="9534" t="19436" r="6658" b="18051"/>
          <a:stretch/>
        </p:blipFill>
        <p:spPr>
          <a:xfrm>
            <a:off x="847634" y="3397021"/>
            <a:ext cx="1955665" cy="835131"/>
          </a:xfrm>
          <a:prstGeom prst="rect">
            <a:avLst/>
          </a:prstGeom>
        </p:spPr>
      </p:pic>
      <p:sp>
        <p:nvSpPr>
          <p:cNvPr id="47" name="Rectangle 46">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Triangle 48">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54">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E55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CF60A43-3DAF-41FB-80E0-33515CC2E0BF}"/>
              </a:ext>
            </a:extLst>
          </p:cNvPr>
          <p:cNvSpPr/>
          <p:nvPr/>
        </p:nvSpPr>
        <p:spPr>
          <a:xfrm>
            <a:off x="8808613" y="4793292"/>
            <a:ext cx="2737846" cy="80025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Alice Dendinger</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SPHR</a:t>
            </a:r>
          </a:p>
        </p:txBody>
      </p:sp>
      <p:pic>
        <p:nvPicPr>
          <p:cNvPr id="5" name="Picture 4" descr="A person smiling for the camera&#10;&#10;Description automatically generated">
            <a:extLst>
              <a:ext uri="{FF2B5EF4-FFF2-40B4-BE49-F238E27FC236}">
                <a16:creationId xmlns:a16="http://schemas.microsoft.com/office/drawing/2014/main" id="{A9C9990D-E9F8-4F57-AF4B-ECDE66C30CD2}"/>
              </a:ext>
            </a:extLst>
          </p:cNvPr>
          <p:cNvPicPr>
            <a:picLocks noChangeAspect="1"/>
          </p:cNvPicPr>
          <p:nvPr/>
        </p:nvPicPr>
        <p:blipFill>
          <a:blip r:embed="rId4"/>
          <a:stretch>
            <a:fillRect/>
          </a:stretch>
        </p:blipFill>
        <p:spPr>
          <a:xfrm>
            <a:off x="9338310" y="2411239"/>
            <a:ext cx="1614380" cy="2035522"/>
          </a:xfrm>
          <a:prstGeom prst="rect">
            <a:avLst/>
          </a:prstGeom>
        </p:spPr>
      </p:pic>
      <p:pic>
        <p:nvPicPr>
          <p:cNvPr id="3" name="Picture 2">
            <a:extLst>
              <a:ext uri="{FF2B5EF4-FFF2-40B4-BE49-F238E27FC236}">
                <a16:creationId xmlns:a16="http://schemas.microsoft.com/office/drawing/2014/main" id="{900259B4-CC69-4EA9-90C8-C818E843FC68}"/>
              </a:ext>
            </a:extLst>
          </p:cNvPr>
          <p:cNvPicPr>
            <a:picLocks noChangeAspect="1"/>
          </p:cNvPicPr>
          <p:nvPr/>
        </p:nvPicPr>
        <p:blipFill>
          <a:blip r:embed="rId5"/>
          <a:stretch>
            <a:fillRect/>
          </a:stretch>
        </p:blipFill>
        <p:spPr>
          <a:xfrm>
            <a:off x="6791912" y="769314"/>
            <a:ext cx="1968185" cy="1968185"/>
          </a:xfrm>
          <a:prstGeom prst="rect">
            <a:avLst/>
          </a:prstGeom>
        </p:spPr>
      </p:pic>
      <p:pic>
        <p:nvPicPr>
          <p:cNvPr id="8" name="Picture 7">
            <a:extLst>
              <a:ext uri="{FF2B5EF4-FFF2-40B4-BE49-F238E27FC236}">
                <a16:creationId xmlns:a16="http://schemas.microsoft.com/office/drawing/2014/main" id="{43EAF06E-3E21-420B-9FF5-E71548CD0A9F}"/>
              </a:ext>
            </a:extLst>
          </p:cNvPr>
          <p:cNvPicPr>
            <a:picLocks noChangeAspect="1"/>
          </p:cNvPicPr>
          <p:nvPr/>
        </p:nvPicPr>
        <p:blipFill>
          <a:blip r:embed="rId6"/>
          <a:stretch>
            <a:fillRect/>
          </a:stretch>
        </p:blipFill>
        <p:spPr>
          <a:xfrm>
            <a:off x="4652298" y="2934490"/>
            <a:ext cx="1806095" cy="1810286"/>
          </a:xfrm>
          <a:prstGeom prst="rect">
            <a:avLst/>
          </a:prstGeom>
        </p:spPr>
      </p:pic>
      <p:pic>
        <p:nvPicPr>
          <p:cNvPr id="10" name="Picture 9">
            <a:extLst>
              <a:ext uri="{FF2B5EF4-FFF2-40B4-BE49-F238E27FC236}">
                <a16:creationId xmlns:a16="http://schemas.microsoft.com/office/drawing/2014/main" id="{AB354997-DB7E-4C00-AC99-71323E89BA82}"/>
              </a:ext>
            </a:extLst>
          </p:cNvPr>
          <p:cNvPicPr>
            <a:picLocks noChangeAspect="1"/>
          </p:cNvPicPr>
          <p:nvPr/>
        </p:nvPicPr>
        <p:blipFill>
          <a:blip r:embed="rId7"/>
          <a:stretch>
            <a:fillRect/>
          </a:stretch>
        </p:blipFill>
        <p:spPr>
          <a:xfrm>
            <a:off x="650365" y="764715"/>
            <a:ext cx="1103131" cy="385694"/>
          </a:xfrm>
          <a:prstGeom prst="rect">
            <a:avLst/>
          </a:prstGeom>
        </p:spPr>
      </p:pic>
      <p:pic>
        <p:nvPicPr>
          <p:cNvPr id="16" name="Picture 15">
            <a:extLst>
              <a:ext uri="{FF2B5EF4-FFF2-40B4-BE49-F238E27FC236}">
                <a16:creationId xmlns:a16="http://schemas.microsoft.com/office/drawing/2014/main" id="{9B76F6ED-BF14-4B79-9120-1CEC12039EDF}"/>
              </a:ext>
            </a:extLst>
          </p:cNvPr>
          <p:cNvPicPr>
            <a:picLocks noChangeAspect="1"/>
          </p:cNvPicPr>
          <p:nvPr/>
        </p:nvPicPr>
        <p:blipFill>
          <a:blip r:embed="rId8"/>
          <a:stretch>
            <a:fillRect/>
          </a:stretch>
        </p:blipFill>
        <p:spPr>
          <a:xfrm>
            <a:off x="2769400" y="1477941"/>
            <a:ext cx="1929670" cy="1587627"/>
          </a:xfrm>
          <a:prstGeom prst="rect">
            <a:avLst/>
          </a:prstGeom>
        </p:spPr>
      </p:pic>
      <p:sp>
        <p:nvSpPr>
          <p:cNvPr id="23" name="Rectangle: Rounded Corners 22">
            <a:extLst>
              <a:ext uri="{FF2B5EF4-FFF2-40B4-BE49-F238E27FC236}">
                <a16:creationId xmlns:a16="http://schemas.microsoft.com/office/drawing/2014/main" id="{184CBC5F-22DA-4D53-A318-65EFF79B0995}"/>
              </a:ext>
            </a:extLst>
          </p:cNvPr>
          <p:cNvSpPr/>
          <p:nvPr/>
        </p:nvSpPr>
        <p:spPr>
          <a:xfrm>
            <a:off x="10424160" y="50800"/>
            <a:ext cx="1767840" cy="7452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THIE Presentation</a:t>
            </a:r>
          </a:p>
          <a:p>
            <a:pPr algn="ctr"/>
            <a:r>
              <a:rPr lang="en-US" sz="1400"/>
              <a:t>Pages 10 </a:t>
            </a:r>
            <a:r>
              <a:rPr lang="en-US" sz="1400" dirty="0"/>
              <a:t>and 11</a:t>
            </a:r>
          </a:p>
        </p:txBody>
      </p:sp>
    </p:spTree>
    <p:extLst>
      <p:ext uri="{BB962C8B-B14F-4D97-AF65-F5344CB8AC3E}">
        <p14:creationId xmlns:p14="http://schemas.microsoft.com/office/powerpoint/2010/main" val="70633434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90C589-993C-470C-9189-067DB2190C8B}"/>
              </a:ext>
            </a:extLst>
          </p:cNvPr>
          <p:cNvPicPr>
            <a:picLocks noChangeAspect="1"/>
          </p:cNvPicPr>
          <p:nvPr/>
        </p:nvPicPr>
        <p:blipFill>
          <a:blip r:embed="rId3"/>
          <a:stretch>
            <a:fillRect/>
          </a:stretch>
        </p:blipFill>
        <p:spPr>
          <a:xfrm>
            <a:off x="0" y="0"/>
            <a:ext cx="5781675" cy="3857625"/>
          </a:xfrm>
          <a:prstGeom prst="rect">
            <a:avLst/>
          </a:prstGeom>
        </p:spPr>
      </p:pic>
      <p:sp>
        <p:nvSpPr>
          <p:cNvPr id="11" name="Rectangle 10">
            <a:extLst>
              <a:ext uri="{FF2B5EF4-FFF2-40B4-BE49-F238E27FC236}">
                <a16:creationId xmlns:a16="http://schemas.microsoft.com/office/drawing/2014/main" id="{F0A73CB6-2D1C-4A54-8956-9C99247A4F18}"/>
              </a:ext>
            </a:extLst>
          </p:cNvPr>
          <p:cNvSpPr/>
          <p:nvPr/>
        </p:nvSpPr>
        <p:spPr>
          <a:xfrm>
            <a:off x="4904071" y="4773037"/>
            <a:ext cx="7092215" cy="584775"/>
          </a:xfrm>
          <a:prstGeom prst="rect">
            <a:avLst/>
          </a:prstGeom>
        </p:spPr>
        <p:txBody>
          <a:bodyPr wrap="square">
            <a:spAutoFit/>
          </a:bodyPr>
          <a:lstStyle/>
          <a:p>
            <a:r>
              <a:rPr lang="en-US" sz="3200" dirty="0">
                <a:solidFill>
                  <a:schemeClr val="bg1"/>
                </a:solidFill>
              </a:rPr>
              <a:t>What Do They See When They See You? </a:t>
            </a:r>
          </a:p>
        </p:txBody>
      </p:sp>
      <p:sp>
        <p:nvSpPr>
          <p:cNvPr id="12" name="TextBox 11">
            <a:extLst>
              <a:ext uri="{FF2B5EF4-FFF2-40B4-BE49-F238E27FC236}">
                <a16:creationId xmlns:a16="http://schemas.microsoft.com/office/drawing/2014/main" id="{6BD8EAD6-BA94-44FA-B25F-1C96E6CA4163}"/>
              </a:ext>
            </a:extLst>
          </p:cNvPr>
          <p:cNvSpPr txBox="1"/>
          <p:nvPr/>
        </p:nvSpPr>
        <p:spPr>
          <a:xfrm>
            <a:off x="388360" y="4024386"/>
            <a:ext cx="3931638" cy="1938992"/>
          </a:xfrm>
          <a:prstGeom prst="rect">
            <a:avLst/>
          </a:prstGeom>
          <a:noFill/>
        </p:spPr>
        <p:txBody>
          <a:bodyPr wrap="square" rtlCol="0">
            <a:spAutoFit/>
          </a:bodyPr>
          <a:lstStyle/>
          <a:p>
            <a:r>
              <a:rPr lang="en-US" altLang="en-US" sz="2400" dirty="0"/>
              <a:t>“Essentially, a brand stands for a singular idea or concept that a company or product “owns” inside the mind of a customer or prospect.” </a:t>
            </a:r>
          </a:p>
        </p:txBody>
      </p:sp>
      <p:sp>
        <p:nvSpPr>
          <p:cNvPr id="13" name="Rectangle 12">
            <a:extLst>
              <a:ext uri="{FF2B5EF4-FFF2-40B4-BE49-F238E27FC236}">
                <a16:creationId xmlns:a16="http://schemas.microsoft.com/office/drawing/2014/main" id="{DDC39EB4-5C54-40D9-9FBB-5A4F3AA2F2E9}"/>
              </a:ext>
            </a:extLst>
          </p:cNvPr>
          <p:cNvSpPr/>
          <p:nvPr/>
        </p:nvSpPr>
        <p:spPr>
          <a:xfrm>
            <a:off x="6096000" y="523936"/>
            <a:ext cx="5996426" cy="1569660"/>
          </a:xfrm>
          <a:prstGeom prst="rect">
            <a:avLst/>
          </a:prstGeom>
        </p:spPr>
        <p:txBody>
          <a:bodyPr wrap="square">
            <a:spAutoFit/>
          </a:bodyPr>
          <a:lstStyle/>
          <a:p>
            <a:r>
              <a:rPr lang="en-US" altLang="en-US" sz="2400" dirty="0"/>
              <a:t>“For people, brands are important because they represent their unique blend of talents, strengths, skills, and knowledge, giving them an advantage in a competitive market.” </a:t>
            </a:r>
          </a:p>
        </p:txBody>
      </p:sp>
      <p:sp>
        <p:nvSpPr>
          <p:cNvPr id="2" name="Rectangle 1">
            <a:extLst>
              <a:ext uri="{FF2B5EF4-FFF2-40B4-BE49-F238E27FC236}">
                <a16:creationId xmlns:a16="http://schemas.microsoft.com/office/drawing/2014/main" id="{5E881C7F-25E6-4C63-94C0-E1E2F2C7FE97}"/>
              </a:ext>
            </a:extLst>
          </p:cNvPr>
          <p:cNvSpPr/>
          <p:nvPr/>
        </p:nvSpPr>
        <p:spPr>
          <a:xfrm>
            <a:off x="5705014" y="2203355"/>
            <a:ext cx="6387412" cy="1200329"/>
          </a:xfrm>
          <a:prstGeom prst="rect">
            <a:avLst/>
          </a:prstGeom>
          <a:solidFill>
            <a:schemeClr val="accent1">
              <a:lumMod val="40000"/>
              <a:lumOff val="60000"/>
            </a:schemeClr>
          </a:solidFill>
        </p:spPr>
        <p:txBody>
          <a:bodyPr wrap="square">
            <a:spAutoFit/>
          </a:bodyPr>
          <a:lstStyle/>
          <a:p>
            <a:pPr algn="ctr"/>
            <a:r>
              <a:rPr lang="en-US" b="1" dirty="0"/>
              <a:t>Your Personal Brand:  What others think or believe of you and how they experience you is up to you.  </a:t>
            </a:r>
          </a:p>
          <a:p>
            <a:pPr algn="ctr"/>
            <a:r>
              <a:rPr lang="en-US" b="1" dirty="0"/>
              <a:t>You have a “brand” that people see or visualize when they </a:t>
            </a:r>
          </a:p>
          <a:p>
            <a:pPr algn="ctr"/>
            <a:r>
              <a:rPr lang="en-US" b="1" dirty="0"/>
              <a:t>hear your name or see you.</a:t>
            </a:r>
          </a:p>
        </p:txBody>
      </p:sp>
    </p:spTree>
    <p:extLst>
      <p:ext uri="{BB962C8B-B14F-4D97-AF65-F5344CB8AC3E}">
        <p14:creationId xmlns:p14="http://schemas.microsoft.com/office/powerpoint/2010/main" val="212463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3B16B6-670E-4DAA-9FDE-92AC6C3EDE50}"/>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0B5C7DAC-8AA3-45B1-8796-258174D7D2FC}"/>
              </a:ext>
            </a:extLst>
          </p:cNvPr>
          <p:cNvSpPr>
            <a:spLocks noGrp="1"/>
          </p:cNvSpPr>
          <p:nvPr>
            <p:ph type="sldNum" sz="quarter" idx="12"/>
          </p:nvPr>
        </p:nvSpPr>
        <p:spPr/>
        <p:txBody>
          <a:bodyPr/>
          <a:lstStyle/>
          <a:p>
            <a:fld id="{3F30C4EC-A959-5B47-9045-1F8EA3588AE9}" type="slidenum">
              <a:rPr lang="en-US" smtClean="0"/>
              <a:t>4</a:t>
            </a:fld>
            <a:endParaRPr lang="en-US"/>
          </a:p>
        </p:txBody>
      </p:sp>
      <p:pic>
        <p:nvPicPr>
          <p:cNvPr id="6" name="Picture 5">
            <a:extLst>
              <a:ext uri="{FF2B5EF4-FFF2-40B4-BE49-F238E27FC236}">
                <a16:creationId xmlns:a16="http://schemas.microsoft.com/office/drawing/2014/main" id="{B555049B-3376-4CCE-8340-A03B6CBEA60D}"/>
              </a:ext>
            </a:extLst>
          </p:cNvPr>
          <p:cNvPicPr>
            <a:picLocks noChangeAspect="1"/>
          </p:cNvPicPr>
          <p:nvPr/>
        </p:nvPicPr>
        <p:blipFill>
          <a:blip r:embed="rId3"/>
          <a:stretch>
            <a:fillRect/>
          </a:stretch>
        </p:blipFill>
        <p:spPr>
          <a:xfrm>
            <a:off x="-1326" y="-828338"/>
            <a:ext cx="5873374" cy="7812268"/>
          </a:xfrm>
          <a:prstGeom prst="rect">
            <a:avLst/>
          </a:prstGeom>
        </p:spPr>
      </p:pic>
      <p:pic>
        <p:nvPicPr>
          <p:cNvPr id="1028" name="Picture 4" descr="Image result for Scorecard image">
            <a:extLst>
              <a:ext uri="{FF2B5EF4-FFF2-40B4-BE49-F238E27FC236}">
                <a16:creationId xmlns:a16="http://schemas.microsoft.com/office/drawing/2014/main" id="{C8BC340F-B11C-4163-9015-EBA0DA870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15387"/>
            <a:ext cx="5561482" cy="3596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26F54E-C307-423A-90E9-EC992D047FDC}"/>
              </a:ext>
            </a:extLst>
          </p:cNvPr>
          <p:cNvSpPr txBox="1"/>
          <p:nvPr/>
        </p:nvSpPr>
        <p:spPr>
          <a:xfrm>
            <a:off x="6981713" y="4441060"/>
            <a:ext cx="4281543" cy="369332"/>
          </a:xfrm>
          <a:prstGeom prst="rect">
            <a:avLst/>
          </a:prstGeom>
          <a:solidFill>
            <a:schemeClr val="bg1"/>
          </a:solidFill>
        </p:spPr>
        <p:txBody>
          <a:bodyPr wrap="square" rtlCol="0">
            <a:spAutoFit/>
          </a:bodyPr>
          <a:lstStyle/>
          <a:p>
            <a:endParaRPr lang="en-US" dirty="0"/>
          </a:p>
        </p:txBody>
      </p:sp>
      <p:sp>
        <p:nvSpPr>
          <p:cNvPr id="8" name="Rectangle 7">
            <a:extLst>
              <a:ext uri="{FF2B5EF4-FFF2-40B4-BE49-F238E27FC236}">
                <a16:creationId xmlns:a16="http://schemas.microsoft.com/office/drawing/2014/main" id="{1834AFF1-09C1-4CA4-B18D-085B145AA715}"/>
              </a:ext>
            </a:extLst>
          </p:cNvPr>
          <p:cNvSpPr/>
          <p:nvPr/>
        </p:nvSpPr>
        <p:spPr>
          <a:xfrm>
            <a:off x="6208643" y="5095645"/>
            <a:ext cx="6096000" cy="1077218"/>
          </a:xfrm>
          <a:prstGeom prst="rect">
            <a:avLst/>
          </a:prstGeom>
        </p:spPr>
        <p:txBody>
          <a:bodyPr>
            <a:spAutoFit/>
          </a:bodyPr>
          <a:lstStyle/>
          <a:p>
            <a:r>
              <a:rPr lang="en-US" dirty="0">
                <a:latin typeface="Tahoma" panose="020B0604030504040204" pitchFamily="34" charset="0"/>
                <a:ea typeface="Calibri" panose="020F0502020204030204" pitchFamily="34" charset="0"/>
              </a:rPr>
              <a:t>At the end of the day </a:t>
            </a:r>
            <a:r>
              <a:rPr lang="en-US" b="1" dirty="0">
                <a:latin typeface="Tahoma" panose="020B0604030504040204" pitchFamily="34" charset="0"/>
                <a:ea typeface="Calibri" panose="020F0502020204030204" pitchFamily="34" charset="0"/>
              </a:rPr>
              <a:t>people won't remember what you said</a:t>
            </a:r>
            <a:r>
              <a:rPr lang="en-US" dirty="0">
                <a:latin typeface="Tahoma" panose="020B0604030504040204" pitchFamily="34" charset="0"/>
                <a:ea typeface="Calibri" panose="020F0502020204030204" pitchFamily="34" charset="0"/>
              </a:rPr>
              <a:t> or did, they will </a:t>
            </a:r>
            <a:r>
              <a:rPr lang="en-US" b="1" dirty="0">
                <a:latin typeface="Tahoma" panose="020B0604030504040204" pitchFamily="34" charset="0"/>
                <a:ea typeface="Calibri" panose="020F0502020204030204" pitchFamily="34" charset="0"/>
              </a:rPr>
              <a:t>remember</a:t>
            </a:r>
            <a:r>
              <a:rPr lang="en-US" dirty="0">
                <a:latin typeface="Tahoma" panose="020B0604030504040204" pitchFamily="34" charset="0"/>
                <a:ea typeface="Calibri" panose="020F0502020204030204" pitchFamily="34" charset="0"/>
              </a:rPr>
              <a:t> how you made them feel - </a:t>
            </a:r>
            <a:r>
              <a:rPr lang="en-US" b="1" dirty="0">
                <a:latin typeface="Tahoma" panose="020B0604030504040204" pitchFamily="34" charset="0"/>
                <a:ea typeface="Calibri" panose="020F0502020204030204" pitchFamily="34" charset="0"/>
              </a:rPr>
              <a:t>Maya Angelou</a:t>
            </a:r>
            <a:br>
              <a:rPr lang="en-US" dirty="0">
                <a:latin typeface="Tahoma" panose="020B0604030504040204" pitchFamily="34" charset="0"/>
                <a:ea typeface="Calibri" panose="020F0502020204030204" pitchFamily="34" charset="0"/>
              </a:rPr>
            </a:br>
            <a:endParaRPr lang="en-US" sz="1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2395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Users\rsteele\Desktop\EvD Workplace_All.png">
            <a:extLst>
              <a:ext uri="{FF2B5EF4-FFF2-40B4-BE49-F238E27FC236}">
                <a16:creationId xmlns:a16="http://schemas.microsoft.com/office/drawing/2014/main" id="{7BBFC541-4542-4630-924C-0F1F820B4D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b="13615"/>
          <a:stretch/>
        </p:blipFill>
        <p:spPr bwMode="auto">
          <a:xfrm>
            <a:off x="2373675" y="771178"/>
            <a:ext cx="7217085" cy="30081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58809D-C1DB-4F71-B165-55C2BF0906D1}"/>
              </a:ext>
            </a:extLst>
          </p:cNvPr>
          <p:cNvSpPr txBox="1"/>
          <p:nvPr/>
        </p:nvSpPr>
        <p:spPr>
          <a:xfrm>
            <a:off x="1420974" y="4055633"/>
            <a:ext cx="9122485" cy="2308324"/>
          </a:xfrm>
          <a:prstGeom prst="rect">
            <a:avLst/>
          </a:prstGeom>
          <a:noFill/>
        </p:spPr>
        <p:txBody>
          <a:bodyPr wrap="square" rtlCol="0">
            <a:spAutoFit/>
          </a:bodyPr>
          <a:lstStyle/>
          <a:p>
            <a:pPr algn="ctr"/>
            <a:r>
              <a:rPr lang="en-US" sz="4800" dirty="0"/>
              <a:t>How They See You</a:t>
            </a:r>
          </a:p>
          <a:p>
            <a:pPr algn="ctr"/>
            <a:r>
              <a:rPr lang="en-US" sz="4800" i="1" dirty="0"/>
              <a:t>Your Brand</a:t>
            </a:r>
          </a:p>
          <a:p>
            <a:pPr algn="ctr"/>
            <a:r>
              <a:rPr lang="en-US" sz="4800" dirty="0"/>
              <a:t>Is Critical to your Success</a:t>
            </a:r>
          </a:p>
        </p:txBody>
      </p:sp>
    </p:spTree>
    <p:extLst>
      <p:ext uri="{BB962C8B-B14F-4D97-AF65-F5344CB8AC3E}">
        <p14:creationId xmlns:p14="http://schemas.microsoft.com/office/powerpoint/2010/main" val="3423853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EB7702-183D-4D4D-A4DB-41E358B359A5}"/>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EDCFD0D5-F42E-41CE-B44D-34C6F30E10E8}"/>
              </a:ext>
            </a:extLst>
          </p:cNvPr>
          <p:cNvSpPr>
            <a:spLocks noGrp="1"/>
          </p:cNvSpPr>
          <p:nvPr>
            <p:ph type="sldNum" sz="quarter" idx="12"/>
          </p:nvPr>
        </p:nvSpPr>
        <p:spPr/>
        <p:txBody>
          <a:bodyPr/>
          <a:lstStyle/>
          <a:p>
            <a:fld id="{3F30C4EC-A959-5B47-9045-1F8EA3588AE9}" type="slidenum">
              <a:rPr lang="en-US" smtClean="0"/>
              <a:t>6</a:t>
            </a:fld>
            <a:endParaRPr lang="en-US"/>
          </a:p>
        </p:txBody>
      </p:sp>
      <p:sp>
        <p:nvSpPr>
          <p:cNvPr id="6" name="Rectangle 5">
            <a:extLst>
              <a:ext uri="{FF2B5EF4-FFF2-40B4-BE49-F238E27FC236}">
                <a16:creationId xmlns:a16="http://schemas.microsoft.com/office/drawing/2014/main" id="{D9973E69-CA55-4C30-8515-4DA1F87ABDAA}"/>
              </a:ext>
            </a:extLst>
          </p:cNvPr>
          <p:cNvSpPr/>
          <p:nvPr/>
        </p:nvSpPr>
        <p:spPr>
          <a:xfrm>
            <a:off x="173915" y="418433"/>
            <a:ext cx="11844169" cy="5693866"/>
          </a:xfrm>
          <a:prstGeom prst="rect">
            <a:avLst/>
          </a:prstGeom>
        </p:spPr>
        <p:txBody>
          <a:bodyPr wrap="square">
            <a:spAutoFit/>
          </a:bodyPr>
          <a:lstStyle/>
          <a:p>
            <a:pPr algn="ctr">
              <a:spcAft>
                <a:spcPts val="1200"/>
              </a:spcAft>
            </a:pPr>
            <a:r>
              <a:rPr lang="en-US" sz="4400" b="1" dirty="0">
                <a:solidFill>
                  <a:schemeClr val="accent1"/>
                </a:solidFill>
              </a:rPr>
              <a:t>Four Steps to Becoming your own </a:t>
            </a:r>
          </a:p>
          <a:p>
            <a:pPr algn="ctr">
              <a:spcAft>
                <a:spcPts val="1200"/>
              </a:spcAft>
            </a:pPr>
            <a:r>
              <a:rPr lang="en-US" sz="4400" b="1" dirty="0">
                <a:solidFill>
                  <a:schemeClr val="accent1"/>
                </a:solidFill>
              </a:rPr>
              <a:t>Brand Manager</a:t>
            </a:r>
          </a:p>
          <a:p>
            <a:pPr algn="ctr">
              <a:spcAft>
                <a:spcPts val="1200"/>
              </a:spcAft>
            </a:pPr>
            <a:endParaRPr lang="en-US" sz="1000" b="1" dirty="0">
              <a:solidFill>
                <a:schemeClr val="accent1"/>
              </a:solidFill>
            </a:endParaRPr>
          </a:p>
          <a:p>
            <a:pPr marL="1258888" indent="-796925" algn="just">
              <a:spcAft>
                <a:spcPts val="2400"/>
              </a:spcAft>
              <a:buAutoNum type="arabicPeriod"/>
            </a:pPr>
            <a:r>
              <a:rPr lang="en-US" sz="4400" b="1" dirty="0">
                <a:solidFill>
                  <a:schemeClr val="accent1"/>
                </a:solidFill>
              </a:rPr>
              <a:t>Discover Your Brand - The It You do not Get</a:t>
            </a:r>
          </a:p>
          <a:p>
            <a:pPr marL="1258888" indent="-796925" algn="just">
              <a:spcAft>
                <a:spcPts val="2400"/>
              </a:spcAft>
              <a:buAutoNum type="arabicPeriod"/>
            </a:pPr>
            <a:r>
              <a:rPr lang="en-US" sz="4400" b="1" dirty="0">
                <a:solidFill>
                  <a:schemeClr val="accent1"/>
                </a:solidFill>
              </a:rPr>
              <a:t>Define your Brand – Who you are!</a:t>
            </a:r>
          </a:p>
          <a:p>
            <a:pPr marL="1258888" indent="-796925" algn="just">
              <a:spcAft>
                <a:spcPts val="2400"/>
              </a:spcAft>
              <a:buAutoNum type="arabicPeriod"/>
            </a:pPr>
            <a:r>
              <a:rPr lang="en-US" sz="4400" b="1" dirty="0">
                <a:solidFill>
                  <a:schemeClr val="accent1"/>
                </a:solidFill>
              </a:rPr>
              <a:t>Declare your Brand – Say it!</a:t>
            </a:r>
          </a:p>
          <a:p>
            <a:pPr marL="1258888" indent="-796925" algn="just">
              <a:spcAft>
                <a:spcPts val="2400"/>
              </a:spcAft>
              <a:buAutoNum type="arabicPeriod"/>
            </a:pPr>
            <a:r>
              <a:rPr lang="en-US" sz="4400" b="1" dirty="0">
                <a:solidFill>
                  <a:schemeClr val="accent1"/>
                </a:solidFill>
              </a:rPr>
              <a:t>Deliver on your Brand – Do it!</a:t>
            </a:r>
            <a:endParaRPr lang="en-US" sz="4400" dirty="0"/>
          </a:p>
        </p:txBody>
      </p:sp>
    </p:spTree>
    <p:extLst>
      <p:ext uri="{BB962C8B-B14F-4D97-AF65-F5344CB8AC3E}">
        <p14:creationId xmlns:p14="http://schemas.microsoft.com/office/powerpoint/2010/main" val="11335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C782-59C9-4E35-AA2B-6F58D6DC57A7}"/>
              </a:ext>
            </a:extLst>
          </p:cNvPr>
          <p:cNvSpPr>
            <a:spLocks noGrp="1"/>
          </p:cNvSpPr>
          <p:nvPr>
            <p:ph type="title"/>
          </p:nvPr>
        </p:nvSpPr>
        <p:spPr>
          <a:xfrm>
            <a:off x="838200" y="1850315"/>
            <a:ext cx="10515600" cy="3953435"/>
          </a:xfrm>
        </p:spPr>
        <p:txBody>
          <a:bodyPr/>
          <a:lstStyle/>
          <a:p>
            <a:pPr algn="ctr"/>
            <a:r>
              <a:rPr lang="en-US" dirty="0">
                <a:effectLst/>
              </a:rPr>
              <a:t>Establish </a:t>
            </a:r>
            <a:br>
              <a:rPr lang="en-US" dirty="0">
                <a:effectLst/>
              </a:rPr>
            </a:br>
            <a:r>
              <a:rPr lang="en-US" dirty="0">
                <a:effectLst/>
              </a:rPr>
              <a:t>your </a:t>
            </a:r>
            <a:br>
              <a:rPr lang="en-US" dirty="0">
                <a:effectLst/>
              </a:rPr>
            </a:br>
            <a:r>
              <a:rPr lang="en-US" dirty="0">
                <a:effectLst/>
              </a:rPr>
              <a:t>Brand Board of Directors</a:t>
            </a:r>
            <a:br>
              <a:rPr lang="en-US" dirty="0"/>
            </a:br>
            <a:endParaRPr lang="en-US" dirty="0"/>
          </a:p>
        </p:txBody>
      </p:sp>
      <p:sp>
        <p:nvSpPr>
          <p:cNvPr id="4" name="Footer Placeholder 3">
            <a:extLst>
              <a:ext uri="{FF2B5EF4-FFF2-40B4-BE49-F238E27FC236}">
                <a16:creationId xmlns:a16="http://schemas.microsoft.com/office/drawing/2014/main" id="{0B54B6F0-0763-4011-8FDC-309BB46826D4}"/>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F61AA5FB-5D3D-41C5-8DC9-9B495473EC02}"/>
              </a:ext>
            </a:extLst>
          </p:cNvPr>
          <p:cNvSpPr>
            <a:spLocks noGrp="1"/>
          </p:cNvSpPr>
          <p:nvPr>
            <p:ph type="sldNum" sz="quarter" idx="12"/>
          </p:nvPr>
        </p:nvSpPr>
        <p:spPr/>
        <p:txBody>
          <a:bodyPr/>
          <a:lstStyle/>
          <a:p>
            <a:fld id="{3F30C4EC-A959-5B47-9045-1F8EA3588AE9}" type="slidenum">
              <a:rPr lang="en-US" smtClean="0"/>
              <a:t>7</a:t>
            </a:fld>
            <a:endParaRPr lang="en-US"/>
          </a:p>
        </p:txBody>
      </p:sp>
      <p:sp>
        <p:nvSpPr>
          <p:cNvPr id="3" name="TextBox 2">
            <a:extLst>
              <a:ext uri="{FF2B5EF4-FFF2-40B4-BE49-F238E27FC236}">
                <a16:creationId xmlns:a16="http://schemas.microsoft.com/office/drawing/2014/main" id="{2F8B8706-2389-4B8D-8AA7-E08D371FAFAB}"/>
              </a:ext>
            </a:extLst>
          </p:cNvPr>
          <p:cNvSpPr txBox="1"/>
          <p:nvPr/>
        </p:nvSpPr>
        <p:spPr>
          <a:xfrm>
            <a:off x="318831" y="774550"/>
            <a:ext cx="10309412" cy="707886"/>
          </a:xfrm>
          <a:prstGeom prst="rect">
            <a:avLst/>
          </a:prstGeom>
          <a:noFill/>
        </p:spPr>
        <p:txBody>
          <a:bodyPr wrap="square" rtlCol="0">
            <a:spAutoFit/>
          </a:bodyPr>
          <a:lstStyle/>
          <a:p>
            <a:r>
              <a:rPr lang="en-US" sz="4000" dirty="0"/>
              <a:t>Before You Do Anything……………………</a:t>
            </a:r>
          </a:p>
        </p:txBody>
      </p:sp>
    </p:spTree>
    <p:extLst>
      <p:ext uri="{BB962C8B-B14F-4D97-AF65-F5344CB8AC3E}">
        <p14:creationId xmlns:p14="http://schemas.microsoft.com/office/powerpoint/2010/main" val="5708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961DBB4-D073-4D71-B458-1BD5795EF84C}"/>
              </a:ext>
            </a:extLst>
          </p:cNvPr>
          <p:cNvSpPr txBox="1">
            <a:spLocks/>
          </p:cNvSpPr>
          <p:nvPr/>
        </p:nvSpPr>
        <p:spPr>
          <a:xfrm>
            <a:off x="750712" y="2407253"/>
            <a:ext cx="10923638" cy="1317643"/>
          </a:xfrm>
          <a:prstGeom prst="rect">
            <a:avLst/>
          </a:prstGeom>
        </p:spPr>
        <p:txBody>
          <a:bodyPr vert="horz" lIns="91440" tIns="45720" rIns="91440" bIns="45720" rtlCol="0" anchor="b">
            <a:normAutofit/>
          </a:bodyPr>
          <a:lstStyle>
            <a:lvl1pPr algn="l" defTabSz="914396"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1. Discover Your Brand</a:t>
            </a:r>
          </a:p>
        </p:txBody>
      </p:sp>
    </p:spTree>
    <p:extLst>
      <p:ext uri="{BB962C8B-B14F-4D97-AF65-F5344CB8AC3E}">
        <p14:creationId xmlns:p14="http://schemas.microsoft.com/office/powerpoint/2010/main" val="5377301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C782-59C9-4E35-AA2B-6F58D6DC57A7}"/>
              </a:ext>
            </a:extLst>
          </p:cNvPr>
          <p:cNvSpPr>
            <a:spLocks noGrp="1"/>
          </p:cNvSpPr>
          <p:nvPr>
            <p:ph type="title"/>
          </p:nvPr>
        </p:nvSpPr>
        <p:spPr>
          <a:xfrm>
            <a:off x="730624" y="1683946"/>
            <a:ext cx="10515600" cy="3415179"/>
          </a:xfrm>
        </p:spPr>
        <p:txBody>
          <a:bodyPr/>
          <a:lstStyle/>
          <a:p>
            <a:pPr algn="ctr"/>
            <a:r>
              <a:rPr lang="en-US" dirty="0">
                <a:effectLst/>
              </a:rPr>
              <a:t>Your Number One Road Block </a:t>
            </a:r>
            <a:br>
              <a:rPr lang="en-US" dirty="0">
                <a:effectLst/>
              </a:rPr>
            </a:br>
            <a:r>
              <a:rPr lang="en-US" dirty="0">
                <a:effectLst/>
              </a:rPr>
              <a:t>in </a:t>
            </a:r>
            <a:br>
              <a:rPr lang="en-US" dirty="0">
                <a:effectLst/>
              </a:rPr>
            </a:br>
            <a:r>
              <a:rPr lang="en-US" dirty="0">
                <a:effectLst/>
              </a:rPr>
              <a:t>Life is </a:t>
            </a:r>
            <a:r>
              <a:rPr lang="en-US" u="sng" dirty="0">
                <a:effectLst/>
              </a:rPr>
              <a:t>You</a:t>
            </a:r>
          </a:p>
        </p:txBody>
      </p:sp>
      <p:sp>
        <p:nvSpPr>
          <p:cNvPr id="4" name="Footer Placeholder 3">
            <a:extLst>
              <a:ext uri="{FF2B5EF4-FFF2-40B4-BE49-F238E27FC236}">
                <a16:creationId xmlns:a16="http://schemas.microsoft.com/office/drawing/2014/main" id="{0B54B6F0-0763-4011-8FDC-309BB46826D4}"/>
              </a:ext>
            </a:extLst>
          </p:cNvPr>
          <p:cNvSpPr>
            <a:spLocks noGrp="1"/>
          </p:cNvSpPr>
          <p:nvPr>
            <p:ph type="ftr" sz="quarter" idx="11"/>
          </p:nvPr>
        </p:nvSpPr>
        <p:spPr/>
        <p:txBody>
          <a:bodyPr/>
          <a:lstStyle/>
          <a:p>
            <a:r>
              <a:rPr lang="en-US"/>
              <a:t>Austin Alliance Group ©</a:t>
            </a:r>
          </a:p>
        </p:txBody>
      </p:sp>
      <p:sp>
        <p:nvSpPr>
          <p:cNvPr id="5" name="Slide Number Placeholder 4">
            <a:extLst>
              <a:ext uri="{FF2B5EF4-FFF2-40B4-BE49-F238E27FC236}">
                <a16:creationId xmlns:a16="http://schemas.microsoft.com/office/drawing/2014/main" id="{F61AA5FB-5D3D-41C5-8DC9-9B495473EC02}"/>
              </a:ext>
            </a:extLst>
          </p:cNvPr>
          <p:cNvSpPr>
            <a:spLocks noGrp="1"/>
          </p:cNvSpPr>
          <p:nvPr>
            <p:ph type="sldNum" sz="quarter" idx="12"/>
          </p:nvPr>
        </p:nvSpPr>
        <p:spPr/>
        <p:txBody>
          <a:bodyPr/>
          <a:lstStyle/>
          <a:p>
            <a:fld id="{3F30C4EC-A959-5B47-9045-1F8EA3588AE9}" type="slidenum">
              <a:rPr lang="en-US" smtClean="0"/>
              <a:t>9</a:t>
            </a:fld>
            <a:endParaRPr lang="en-US"/>
          </a:p>
        </p:txBody>
      </p:sp>
    </p:spTree>
    <p:extLst>
      <p:ext uri="{BB962C8B-B14F-4D97-AF65-F5344CB8AC3E}">
        <p14:creationId xmlns:p14="http://schemas.microsoft.com/office/powerpoint/2010/main" val="1359337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749</Words>
  <Application>Microsoft Office PowerPoint</Application>
  <PresentationFormat>Widescreen</PresentationFormat>
  <Paragraphs>226</Paragraphs>
  <Slides>22</Slides>
  <Notes>15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4" baseType="lpstr">
      <vt:lpstr>Arial</vt:lpstr>
      <vt:lpstr>Avenir Roman</vt:lpstr>
      <vt:lpstr>Berlin Sans FB</vt:lpstr>
      <vt:lpstr>Calibri</vt:lpstr>
      <vt:lpstr>Calibri Light</vt:lpstr>
      <vt:lpstr>Lato Regular</vt:lpstr>
      <vt:lpstr>Playfair Display</vt:lpstr>
      <vt:lpstr>Tahoma</vt:lpstr>
      <vt:lpstr>Times New Roman</vt:lpstr>
      <vt:lpstr>Wingdings</vt:lpstr>
      <vt:lpstr>Office Theme</vt:lpstr>
      <vt:lpstr>Presentation</vt:lpstr>
      <vt:lpstr>What Do They See  When They See You? </vt:lpstr>
      <vt:lpstr>PowerPoint Presentation</vt:lpstr>
      <vt:lpstr>PowerPoint Presentation</vt:lpstr>
      <vt:lpstr>PowerPoint Presentation</vt:lpstr>
      <vt:lpstr>PowerPoint Presentation</vt:lpstr>
      <vt:lpstr>PowerPoint Presentation</vt:lpstr>
      <vt:lpstr>Establish  your  Brand Board of Directors </vt:lpstr>
      <vt:lpstr>PowerPoint Presentation</vt:lpstr>
      <vt:lpstr>Your Number One Road Block  in  Life is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others need to know about  Your Brand  to bring out the best in you?</vt:lpstr>
      <vt:lpstr>PowerPoint Presentation</vt:lpstr>
      <vt:lpstr>What Does Your Look Convey?</vt:lpstr>
      <vt:lpstr>BRAND  Action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Jaramillo</dc:creator>
  <cp:lastModifiedBy>Alice Dendinger</cp:lastModifiedBy>
  <cp:revision>32</cp:revision>
  <cp:lastPrinted>2020-03-02T04:00:46Z</cp:lastPrinted>
  <dcterms:created xsi:type="dcterms:W3CDTF">2020-02-18T20:35:19Z</dcterms:created>
  <dcterms:modified xsi:type="dcterms:W3CDTF">2020-03-02T04:07:09Z</dcterms:modified>
</cp:coreProperties>
</file>